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7" r:id="rId8"/>
    <p:sldId id="269" r:id="rId9"/>
    <p:sldId id="262" r:id="rId10"/>
    <p:sldId id="263" r:id="rId11"/>
    <p:sldId id="264" r:id="rId12"/>
    <p:sldId id="266" r:id="rId13"/>
  </p:sldIdLst>
  <p:sldSz cx="12192000" cy="6858000"/>
  <p:notesSz cx="7559675" cy="106918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54" autoAdjust="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4A7F2-FEEA-4AF5-9BE4-806B0A18111E}" type="datetimeFigureOut">
              <a:rPr lang="pt-PT" smtClean="0"/>
              <a:t>29/09/2021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4200E-986A-468A-B483-E7E3421A5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4053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4200E-986A-468A-B483-E7E3421A5BEC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740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3196440" cy="326880"/>
          </a:xfrm>
          <a:prstGeom prst="rect">
            <a:avLst/>
          </a:prstGeom>
        </p:spPr>
        <p:txBody>
          <a:bodyPr lIns="0" tIns="0" rIns="0" bIns="0">
            <a:normAutofit fontScale="28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3032640"/>
            <a:ext cx="3196440" cy="326880"/>
          </a:xfrm>
          <a:prstGeom prst="rect">
            <a:avLst/>
          </a:prstGeom>
        </p:spPr>
        <p:txBody>
          <a:bodyPr lIns="0" tIns="0" rIns="0" bIns="0">
            <a:normAutofit fontScale="28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779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41560" y="30326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779560" y="30326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222280" y="26744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3303000" y="26744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141560" y="30326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2222280" y="30326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3303000" y="30326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1141560" y="2561400"/>
            <a:ext cx="3196440" cy="911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3196440" cy="68544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559520" cy="685440"/>
          </a:xfrm>
          <a:prstGeom prst="rect">
            <a:avLst/>
          </a:prstGeom>
        </p:spPr>
        <p:txBody>
          <a:bodyPr lIns="0" tIns="0" rIns="0" bIns="0">
            <a:normAutofit fontScale="21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779560" y="2674440"/>
            <a:ext cx="1559520" cy="685440"/>
          </a:xfrm>
          <a:prstGeom prst="rect">
            <a:avLst/>
          </a:prstGeom>
        </p:spPr>
        <p:txBody>
          <a:bodyPr lIns="0" tIns="0" rIns="0" bIns="0">
            <a:normAutofit fontScale="21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779560" y="2674440"/>
            <a:ext cx="1559520" cy="685440"/>
          </a:xfrm>
          <a:prstGeom prst="rect">
            <a:avLst/>
          </a:prstGeom>
        </p:spPr>
        <p:txBody>
          <a:bodyPr lIns="0" tIns="0" rIns="0" bIns="0">
            <a:normAutofit fontScale="21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1141560" y="30326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561400"/>
            <a:ext cx="3196440" cy="911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559520" cy="685440"/>
          </a:xfrm>
          <a:prstGeom prst="rect">
            <a:avLst/>
          </a:prstGeom>
        </p:spPr>
        <p:txBody>
          <a:bodyPr lIns="0" tIns="0" rIns="0" bIns="0">
            <a:normAutofit fontScale="21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2779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2779560" y="30326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2779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141560" y="3032640"/>
            <a:ext cx="3196440" cy="326880"/>
          </a:xfrm>
          <a:prstGeom prst="rect">
            <a:avLst/>
          </a:prstGeom>
        </p:spPr>
        <p:txBody>
          <a:bodyPr lIns="0" tIns="0" rIns="0" bIns="0">
            <a:normAutofit fontScale="28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3196440" cy="326880"/>
          </a:xfrm>
          <a:prstGeom prst="rect">
            <a:avLst/>
          </a:prstGeom>
        </p:spPr>
        <p:txBody>
          <a:bodyPr lIns="0" tIns="0" rIns="0" bIns="0">
            <a:normAutofit fontScale="28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1141560" y="3032640"/>
            <a:ext cx="3196440" cy="326880"/>
          </a:xfrm>
          <a:prstGeom prst="rect">
            <a:avLst/>
          </a:prstGeom>
        </p:spPr>
        <p:txBody>
          <a:bodyPr lIns="0" tIns="0" rIns="0" bIns="0">
            <a:normAutofit fontScale="28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2779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41560" y="30326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2779560" y="30326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2222280" y="26744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3303000" y="26744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41560" y="30326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2222280" y="30326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3303000" y="3032640"/>
            <a:ext cx="1028880" cy="32688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73BBF-B5D8-41C6-ABF0-0DD5212380D1}" type="datetime1">
              <a:rPr lang="en-GB" smtClean="0"/>
              <a:t>29/09/2021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292-A696-44DD-83CC-023F0D16852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09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3196440" cy="68544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559520" cy="685440"/>
          </a:xfrm>
          <a:prstGeom prst="rect">
            <a:avLst/>
          </a:prstGeom>
        </p:spPr>
        <p:txBody>
          <a:bodyPr lIns="0" tIns="0" rIns="0" bIns="0">
            <a:normAutofit fontScale="21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779560" y="2674440"/>
            <a:ext cx="1559520" cy="685440"/>
          </a:xfrm>
          <a:prstGeom prst="rect">
            <a:avLst/>
          </a:prstGeom>
        </p:spPr>
        <p:txBody>
          <a:bodyPr lIns="0" tIns="0" rIns="0" bIns="0">
            <a:normAutofit fontScale="21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779560" y="2674440"/>
            <a:ext cx="1559520" cy="685440"/>
          </a:xfrm>
          <a:prstGeom prst="rect">
            <a:avLst/>
          </a:prstGeom>
        </p:spPr>
        <p:txBody>
          <a:bodyPr lIns="0" tIns="0" rIns="0" bIns="0">
            <a:normAutofit fontScale="21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141560" y="30326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559520" cy="685440"/>
          </a:xfrm>
          <a:prstGeom prst="rect">
            <a:avLst/>
          </a:prstGeom>
        </p:spPr>
        <p:txBody>
          <a:bodyPr lIns="0" tIns="0" rIns="0" bIns="0">
            <a:normAutofit fontScale="21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779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779560" y="30326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P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779560" y="2674440"/>
            <a:ext cx="1559520" cy="32688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3032640"/>
            <a:ext cx="3196440" cy="326880"/>
          </a:xfrm>
          <a:prstGeom prst="rect">
            <a:avLst/>
          </a:prstGeom>
        </p:spPr>
        <p:txBody>
          <a:bodyPr lIns="0" tIns="0" rIns="0" bIns="0">
            <a:normAutofit fontScale="28000"/>
          </a:bodyPr>
          <a:lstStyle/>
          <a:p>
            <a:endParaRPr lang="pt-PT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PT" sz="6000" b="0" strike="noStrike" spc="-1">
                <a:solidFill>
                  <a:srgbClr val="000000"/>
                </a:solidFill>
                <a:latin typeface="Calibri Light"/>
              </a:rPr>
              <a:t>Clique para editar o estilo de título do Modelo Global</a:t>
            </a:r>
            <a:endParaRPr lang="pt-PT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B05E722-9502-42CD-A455-C4A5C99B5F43}" type="datetime1">
              <a:rPr lang="en-GB" sz="1200" b="0" strike="noStrike" spc="-1">
                <a:solidFill>
                  <a:srgbClr val="8B8B8B"/>
                </a:solidFill>
                <a:latin typeface="Calibri"/>
              </a:rPr>
              <a:t>29/09/2021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11E7412-66A8-4EC1-B0CA-2E0E72DC2C0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800" b="0" strike="noStrike" spc="-1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solidFill>
                  <a:srgbClr val="000000"/>
                </a:solidFill>
                <a:latin typeface="Calibri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latin typeface="Calibri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latin typeface="Calibri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Calibri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Calibri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Calibri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pt-PT" sz="4400" b="0" strike="noStrike" spc="-1">
                <a:solidFill>
                  <a:srgbClr val="000000"/>
                </a:solidFill>
                <a:latin typeface="Calibri Light"/>
              </a:rPr>
              <a:t>Clique para editar o estilo de título do Modelo Global</a:t>
            </a:r>
            <a:endParaRPr lang="pt-PT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3196440" cy="685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2400" b="0" strike="noStrike" cap="all" spc="-1">
                <a:solidFill>
                  <a:srgbClr val="000000"/>
                </a:solidFill>
                <a:latin typeface="Calibri"/>
              </a:rPr>
              <a:t>Clique para editar os estilos do texto de Modelo Global</a:t>
            </a:r>
            <a:endParaRPr lang="pt-PT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27880" y="3360240"/>
            <a:ext cx="3208320" cy="2430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1400" b="0" strike="noStrike" spc="-1">
                <a:solidFill>
                  <a:srgbClr val="000000"/>
                </a:solidFill>
                <a:latin typeface="Calibri"/>
              </a:rPr>
              <a:t>Clique para editar os estilos do texto de Modelo Global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14760" y="2677680"/>
            <a:ext cx="3184200" cy="685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2400" b="0" strike="noStrike" cap="all" spc="-1">
                <a:solidFill>
                  <a:srgbClr val="000000"/>
                </a:solidFill>
                <a:latin typeface="Calibri"/>
              </a:rPr>
              <a:t>Clique para editar os estilos do texto de Modelo Global</a:t>
            </a:r>
            <a:endParaRPr lang="pt-PT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04320" y="3363480"/>
            <a:ext cx="3195360" cy="2430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1400" b="0" strike="noStrike" spc="-1">
                <a:solidFill>
                  <a:srgbClr val="000000"/>
                </a:solidFill>
                <a:latin typeface="Calibri"/>
              </a:rPr>
              <a:t>Clique para editar os estilos do texto de Modelo Global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7852320" y="2674440"/>
            <a:ext cx="3194640" cy="685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2400" b="0" strike="noStrike" cap="all" spc="-1">
                <a:solidFill>
                  <a:srgbClr val="000000"/>
                </a:solidFill>
                <a:latin typeface="Calibri"/>
              </a:rPr>
              <a:t>Clique para editar os estilos do texto de Modelo Global</a:t>
            </a:r>
            <a:endParaRPr lang="pt-PT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7852320" y="3360240"/>
            <a:ext cx="3194640" cy="2430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1400" b="0" strike="noStrike" spc="-1">
                <a:solidFill>
                  <a:srgbClr val="000000"/>
                </a:solidFill>
                <a:latin typeface="Calibri"/>
              </a:rPr>
              <a:t>Clique para editar os estilos do texto de Modelo Global</a:t>
            </a:r>
          </a:p>
        </p:txBody>
      </p:sp>
      <p:sp>
        <p:nvSpPr>
          <p:cNvPr id="48" name="PlaceHolder 8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9B6D3CB-0E40-4F94-9B85-8B284DF08B8A}" type="datetime1">
              <a:rPr lang="en-GB" sz="1200" b="0" strike="noStrike" spc="-1">
                <a:solidFill>
                  <a:srgbClr val="8B8B8B"/>
                </a:solidFill>
                <a:latin typeface="Calibri"/>
              </a:rPr>
              <a:t>29/09/2021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49" name="PlaceHolder 9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50" name="PlaceHolder 10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F7EDBAA-0DE0-4E24-A158-0DE6ABD28952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wmf"/><Relationship Id="rId7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wmf"/><Relationship Id="rId5" Type="http://schemas.openxmlformats.org/officeDocument/2006/relationships/image" Target="../media/image12.wmf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6356520"/>
            <a:ext cx="12191760" cy="501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Imagem 7"/>
          <p:cNvPicPr/>
          <p:nvPr/>
        </p:nvPicPr>
        <p:blipFill>
          <a:blip r:embed="rId2"/>
          <a:srcRect l="-2665" r="60692"/>
          <a:stretch/>
        </p:blipFill>
        <p:spPr>
          <a:xfrm>
            <a:off x="5419800" y="3566160"/>
            <a:ext cx="1150560" cy="1201680"/>
          </a:xfrm>
          <a:prstGeom prst="rect">
            <a:avLst/>
          </a:prstGeom>
          <a:ln>
            <a:noFill/>
          </a:ln>
        </p:spPr>
      </p:pic>
      <p:sp>
        <p:nvSpPr>
          <p:cNvPr id="91" name="CustomShape 4"/>
          <p:cNvSpPr/>
          <p:nvPr/>
        </p:nvSpPr>
        <p:spPr>
          <a:xfrm>
            <a:off x="9678600" y="5281560"/>
            <a:ext cx="1144080" cy="276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000000"/>
                </a:solidFill>
                <a:latin typeface="Calibri"/>
              </a:rPr>
              <a:t>Authors: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000000"/>
                </a:solidFill>
                <a:latin typeface="Calibri"/>
              </a:rPr>
              <a:t>José Veiga </a:t>
            </a:r>
            <a:endParaRPr lang="pt-PT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000000"/>
                </a:solidFill>
                <a:latin typeface="Calibri"/>
              </a:rPr>
              <a:t>Pedro Rosa</a:t>
            </a:r>
            <a:endParaRPr lang="pt-PT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lang="pt-PT" sz="1400" b="0" strike="noStrike" spc="-1"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4172400" y="3094200"/>
            <a:ext cx="364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400" b="1" strike="noStrike" spc="-1" dirty="0">
                <a:solidFill>
                  <a:srgbClr val="000000"/>
                </a:solidFill>
                <a:latin typeface="Calibri"/>
              </a:rPr>
              <a:t>IPFN </a:t>
            </a:r>
            <a:r>
              <a:rPr lang="pt-PT" sz="1400" b="1" strike="noStrike" spc="-1" dirty="0" err="1">
                <a:solidFill>
                  <a:srgbClr val="000000"/>
                </a:solidFill>
                <a:latin typeface="Calibri"/>
              </a:rPr>
              <a:t>Science</a:t>
            </a:r>
            <a:r>
              <a:rPr lang="pt-PT" sz="14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1400" b="1" strike="noStrike" spc="-1" dirty="0" err="1">
                <a:solidFill>
                  <a:srgbClr val="000000"/>
                </a:solidFill>
                <a:latin typeface="Calibri"/>
              </a:rPr>
              <a:t>Summer</a:t>
            </a:r>
            <a:r>
              <a:rPr lang="pt-PT" sz="1400" b="1" strike="noStrike" spc="-1" dirty="0">
                <a:solidFill>
                  <a:srgbClr val="000000"/>
                </a:solidFill>
                <a:latin typeface="Calibri"/>
              </a:rPr>
              <a:t> Camp 2021 (ISSC)</a:t>
            </a:r>
            <a:endParaRPr lang="pt-PT" sz="1400" b="0" strike="noStrike" spc="-1" dirty="0">
              <a:latin typeface="Arial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1167480" y="856080"/>
            <a:ext cx="9655200" cy="1604880"/>
          </a:xfrm>
          <a:prstGeom prst="roundRect">
            <a:avLst>
              <a:gd name="adj" fmla="val 16667"/>
            </a:avLst>
          </a:prstGeom>
          <a:ln/>
          <a:effectLst>
            <a:outerShdw blurRad="50800" dist="37674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Calibri Light (Títulos)"/>
              </a:rPr>
              <a:t>Low code programming of interfaces for remotely controlled experiments 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94" name="CustomShape 7"/>
          <p:cNvSpPr/>
          <p:nvPr/>
        </p:nvSpPr>
        <p:spPr>
          <a:xfrm>
            <a:off x="1167480" y="5300640"/>
            <a:ext cx="336276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000000"/>
                </a:solidFill>
                <a:latin typeface="Calibri"/>
              </a:rPr>
              <a:t>Supervisor:</a:t>
            </a:r>
            <a:endParaRPr lang="pt-PT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000000"/>
                </a:solidFill>
                <a:latin typeface="Calibri"/>
              </a:rPr>
              <a:t>Dr.Prof. Horácio Fernandes</a:t>
            </a:r>
            <a:endParaRPr lang="pt-PT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lsa_V2">
            <a:hlinkClick r:id="" action="ppaction://media"/>
            <a:extLst>
              <a:ext uri="{FF2B5EF4-FFF2-40B4-BE49-F238E27FC236}">
                <a16:creationId xmlns:a16="http://schemas.microsoft.com/office/drawing/2014/main" id="{3910CF1C-3B54-42A9-AC8D-C3C864DCB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9608" y="1613726"/>
            <a:ext cx="7891300" cy="4181978"/>
          </a:xfrm>
          <a:prstGeom prst="rect">
            <a:avLst/>
          </a:prstGeom>
        </p:spPr>
      </p:pic>
      <p:sp>
        <p:nvSpPr>
          <p:cNvPr id="269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F7B43A3-0701-4C10-B525-02AF2A22F1FC}" type="datetime1">
              <a:rPr lang="en-GB" sz="1200" b="0" strike="noStrike" spc="-1">
                <a:solidFill>
                  <a:schemeClr val="bg1"/>
                </a:solidFill>
                <a:latin typeface="Calibri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fld id="{57088EE7-25BE-4657-A5D8-5560F4F3418D}" type="slidenum">
              <a:rPr lang="en-GB" sz="1200" b="0" strike="noStrike" spc="-1">
                <a:solidFill>
                  <a:schemeClr val="bg1"/>
                </a:solidFill>
                <a:latin typeface="Calibri"/>
              </a:rPr>
              <a:t>10</a:t>
            </a:fld>
            <a:endParaRPr lang="pt-PT" sz="1200" b="0" strike="noStrike" spc="-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0" y="0"/>
            <a:ext cx="12191760" cy="120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4"/>
          <p:cNvSpPr/>
          <p:nvPr/>
        </p:nvSpPr>
        <p:spPr>
          <a:xfrm>
            <a:off x="0" y="6356520"/>
            <a:ext cx="12191760" cy="501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5"/>
          <p:cNvSpPr/>
          <p:nvPr/>
        </p:nvSpPr>
        <p:spPr>
          <a:xfrm>
            <a:off x="526320" y="642456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3B02953-6846-49A9-B98A-823606113615}" type="datetime1">
              <a:rPr lang="en-GB" sz="1200" b="0" strike="noStrike" spc="-1">
                <a:solidFill>
                  <a:schemeClr val="bg1"/>
                </a:solidFill>
                <a:latin typeface="Calibri"/>
              </a:rPr>
              <a:t>29/09/2021</a:t>
            </a:fld>
            <a:endParaRPr lang="pt-PT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74" name="CustomShape 6"/>
          <p:cNvSpPr/>
          <p:nvPr/>
        </p:nvSpPr>
        <p:spPr>
          <a:xfrm>
            <a:off x="8921160" y="644040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fld id="{88B6D0E1-B407-4C1B-99BD-0A91DD7BB68D}" type="slidenum">
              <a:rPr lang="en-GB" sz="1200" b="0" strike="noStrike" spc="-1">
                <a:solidFill>
                  <a:schemeClr val="bg1"/>
                </a:solidFill>
                <a:latin typeface="Calibri"/>
              </a:rPr>
              <a:t>10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75" name="Imagem 17"/>
          <p:cNvPicPr/>
          <p:nvPr/>
        </p:nvPicPr>
        <p:blipFill>
          <a:blip r:embed="rId8"/>
          <a:srcRect r="-17629"/>
          <a:stretch/>
        </p:blipFill>
        <p:spPr>
          <a:xfrm>
            <a:off x="73080" y="236880"/>
            <a:ext cx="1969920" cy="733680"/>
          </a:xfrm>
          <a:prstGeom prst="rect">
            <a:avLst/>
          </a:prstGeom>
          <a:ln>
            <a:noFill/>
          </a:ln>
        </p:spPr>
      </p:pic>
      <p:sp>
        <p:nvSpPr>
          <p:cNvPr id="276" name="CustomShape 7"/>
          <p:cNvSpPr/>
          <p:nvPr/>
        </p:nvSpPr>
        <p:spPr>
          <a:xfrm>
            <a:off x="1290600" y="1935000"/>
            <a:ext cx="318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8"/>
          <p:cNvSpPr/>
          <p:nvPr/>
        </p:nvSpPr>
        <p:spPr>
          <a:xfrm>
            <a:off x="2907360" y="254520"/>
            <a:ext cx="6102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4000" b="1" strike="noStrike" spc="-1" dirty="0" err="1">
                <a:solidFill>
                  <a:srgbClr val="FFFFFF"/>
                </a:solidFill>
                <a:latin typeface="Calibri Light"/>
              </a:rPr>
              <a:t>Conclusion</a:t>
            </a:r>
            <a:endParaRPr lang="pt-PT" sz="4000" b="0" strike="noStrike" spc="-1" dirty="0">
              <a:latin typeface="Arial"/>
            </a:endParaRPr>
          </a:p>
        </p:txBody>
      </p:sp>
      <p:pic>
        <p:nvPicPr>
          <p:cNvPr id="12" name="Video_1_Bolsa_IPFN">
            <a:hlinkClick r:id="" action="ppaction://media"/>
            <a:extLst>
              <a:ext uri="{FF2B5EF4-FFF2-40B4-BE49-F238E27FC236}">
                <a16:creationId xmlns:a16="http://schemas.microsoft.com/office/drawing/2014/main" id="{1120FA1F-49D4-4B9C-8471-F94D33EE160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0214" y="1603465"/>
            <a:ext cx="7907344" cy="4206954"/>
          </a:xfrm>
          <a:prstGeom prst="rect">
            <a:avLst/>
          </a:prstGeom>
        </p:spPr>
      </p:pic>
      <p:sp>
        <p:nvSpPr>
          <p:cNvPr id="15" name="CustomShape 8">
            <a:extLst>
              <a:ext uri="{FF2B5EF4-FFF2-40B4-BE49-F238E27FC236}">
                <a16:creationId xmlns:a16="http://schemas.microsoft.com/office/drawing/2014/main" id="{BE9C22DA-4950-44AA-8E13-E8A03480F2A7}"/>
              </a:ext>
            </a:extLst>
          </p:cNvPr>
          <p:cNvSpPr/>
          <p:nvPr/>
        </p:nvSpPr>
        <p:spPr>
          <a:xfrm>
            <a:off x="8430316" y="1603465"/>
            <a:ext cx="1752252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latin typeface="Calibri"/>
              </a:rPr>
              <a:t>To improve: </a:t>
            </a:r>
            <a:endParaRPr lang="pt-PT" sz="2400" b="1" strike="noStrike" spc="-1" dirty="0">
              <a:latin typeface="Arial"/>
            </a:endParaRPr>
          </a:p>
        </p:txBody>
      </p:sp>
      <p:sp>
        <p:nvSpPr>
          <p:cNvPr id="16" name="CustomShape 8">
            <a:extLst>
              <a:ext uri="{FF2B5EF4-FFF2-40B4-BE49-F238E27FC236}">
                <a16:creationId xmlns:a16="http://schemas.microsoft.com/office/drawing/2014/main" id="{A6FDD23F-EC4F-437C-972E-F18D215AA884}"/>
              </a:ext>
            </a:extLst>
          </p:cNvPr>
          <p:cNvSpPr/>
          <p:nvPr/>
        </p:nvSpPr>
        <p:spPr>
          <a:xfrm>
            <a:off x="8391833" y="2179179"/>
            <a:ext cx="3581470" cy="32917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pt-PT" sz="16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fewer</a:t>
            </a:r>
            <a:r>
              <a:rPr lang="pt-PT" sz="16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pt-PT" sz="16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16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do more </a:t>
            </a:r>
            <a:r>
              <a:rPr lang="pt-PT" sz="16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(10000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*7);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pt-PT" sz="16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to download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csv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sqlite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something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can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handle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data;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yaxis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range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modifier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126E291-ED41-443F-9238-DB77C1A3F65C}"/>
              </a:ext>
            </a:extLst>
          </p:cNvPr>
          <p:cNvSpPr/>
          <p:nvPr/>
        </p:nvSpPr>
        <p:spPr>
          <a:xfrm>
            <a:off x="3438131" y="6356520"/>
            <a:ext cx="5113537" cy="501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9731D88D-9620-4572-8ADF-4864CEC5B294}"/>
              </a:ext>
            </a:extLst>
          </p:cNvPr>
          <p:cNvSpPr/>
          <p:nvPr/>
        </p:nvSpPr>
        <p:spPr>
          <a:xfrm>
            <a:off x="3438131" y="6450318"/>
            <a:ext cx="511353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IPFN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Science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Summer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Camp 2021 (ISSC)</a:t>
            </a:r>
            <a:endParaRPr lang="pt-PT" sz="1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18978BC3-9059-4F51-8099-286AAD888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DD23-5479-49BB-9EF0-F4FDAAFAB49D}" type="datetime1">
              <a:rPr lang="en-GB" smtClean="0">
                <a:solidFill>
                  <a:schemeClr val="bg1"/>
                </a:solidFill>
              </a:rPr>
              <a:t>29/09/2021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B7D43E28-C013-4ADB-8F9A-66F966E4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5F0D292-A696-44DD-83CC-023F0D168524}" type="slidenum">
              <a:rPr lang="en-GB" smtClean="0">
                <a:solidFill>
                  <a:schemeClr val="bg1"/>
                </a:solidFill>
              </a:rPr>
              <a:t>11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70222ED-568A-4091-8D9F-798B37806878}"/>
              </a:ext>
            </a:extLst>
          </p:cNvPr>
          <p:cNvSpPr/>
          <p:nvPr/>
        </p:nvSpPr>
        <p:spPr>
          <a:xfrm>
            <a:off x="0" y="0"/>
            <a:ext cx="12192000" cy="1208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D085595-2C24-470C-8813-5C419E6934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Marcador de Posição da Data 12">
            <a:extLst>
              <a:ext uri="{FF2B5EF4-FFF2-40B4-BE49-F238E27FC236}">
                <a16:creationId xmlns:a16="http://schemas.microsoft.com/office/drawing/2014/main" id="{4FB97396-DDBA-482A-B43E-63FFDC065BFA}"/>
              </a:ext>
            </a:extLst>
          </p:cNvPr>
          <p:cNvSpPr txBox="1">
            <a:spLocks/>
          </p:cNvSpPr>
          <p:nvPr/>
        </p:nvSpPr>
        <p:spPr>
          <a:xfrm>
            <a:off x="526210" y="64246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E682AD-6365-4FE2-AA13-2E12693A30EE}" type="datetime1">
              <a:rPr lang="en-GB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29/09/2021</a:t>
            </a:fld>
            <a:endParaRPr lang="en-GB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Marcador de Posição do Número do Diapositivo 16">
            <a:extLst>
              <a:ext uri="{FF2B5EF4-FFF2-40B4-BE49-F238E27FC236}">
                <a16:creationId xmlns:a16="http://schemas.microsoft.com/office/drawing/2014/main" id="{60FAF65A-2FAC-4090-A391-FC637827478B}"/>
              </a:ext>
            </a:extLst>
          </p:cNvPr>
          <p:cNvSpPr txBox="1">
            <a:spLocks/>
          </p:cNvSpPr>
          <p:nvPr/>
        </p:nvSpPr>
        <p:spPr>
          <a:xfrm>
            <a:off x="8920993" y="64402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P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F0D292-A696-44DD-83CC-023F0D168524}" type="slidenum">
              <a:rPr lang="en-GB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en-GB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90EBECC-515A-4B5D-8E47-1FE3AD5561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629"/>
          <a:stretch/>
        </p:blipFill>
        <p:spPr>
          <a:xfrm>
            <a:off x="73160" y="236920"/>
            <a:ext cx="1970177" cy="734174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6DCE241C-FAC9-4781-999F-CB514384D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80" y="1439198"/>
            <a:ext cx="2576810" cy="107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168410AF-2F44-4BA8-B8DD-8D28B3EC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256" y="1477434"/>
            <a:ext cx="1999822" cy="87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EA74ED20-3A6F-4E14-8879-D231839B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353" y="1625446"/>
            <a:ext cx="2158885" cy="72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775EA431-128E-4242-9351-8B998148B511}"/>
              </a:ext>
            </a:extLst>
          </p:cNvPr>
          <p:cNvSpPr txBox="1"/>
          <p:nvPr/>
        </p:nvSpPr>
        <p:spPr>
          <a:xfrm>
            <a:off x="2907379" y="254433"/>
            <a:ext cx="61029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000" b="1" dirty="0">
                <a:solidFill>
                  <a:schemeClr val="lt1"/>
                </a:solidFill>
                <a:latin typeface="Calibri Light (Títulos)"/>
                <a:cs typeface="Calibri" panose="020F0502020204030204" pitchFamily="34" charset="0"/>
              </a:rPr>
              <a:t>Sponsors</a:t>
            </a:r>
            <a:endParaRPr lang="en-GB" sz="4000" dirty="0">
              <a:latin typeface="Calibri Light (Títulos)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5CD25D-983A-4E02-B25D-5F00A74F8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59" y="1291735"/>
            <a:ext cx="3227319" cy="116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Video_1_Bolsa_IPFN">
            <a:hlinkClick r:id="" action="ppaction://media"/>
            <a:extLst>
              <a:ext uri="{FF2B5EF4-FFF2-40B4-BE49-F238E27FC236}">
                <a16:creationId xmlns:a16="http://schemas.microsoft.com/office/drawing/2014/main" id="{5F5B4F41-1518-403F-B544-666F647970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62412" y="2445325"/>
            <a:ext cx="7192924" cy="382686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001EDE2A-5B99-484A-882A-86C48241A621}"/>
              </a:ext>
            </a:extLst>
          </p:cNvPr>
          <p:cNvSpPr/>
          <p:nvPr/>
        </p:nvSpPr>
        <p:spPr>
          <a:xfrm>
            <a:off x="3438131" y="6356520"/>
            <a:ext cx="5113537" cy="501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ustomShape 5">
            <a:extLst>
              <a:ext uri="{FF2B5EF4-FFF2-40B4-BE49-F238E27FC236}">
                <a16:creationId xmlns:a16="http://schemas.microsoft.com/office/drawing/2014/main" id="{EF701173-2D95-4F18-8255-90263EBF6542}"/>
              </a:ext>
            </a:extLst>
          </p:cNvPr>
          <p:cNvSpPr/>
          <p:nvPr/>
        </p:nvSpPr>
        <p:spPr>
          <a:xfrm>
            <a:off x="3438131" y="6450318"/>
            <a:ext cx="511353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IPFN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Science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Summer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Camp 2021 (ISSC)</a:t>
            </a:r>
            <a:endParaRPr lang="pt-PT" sz="1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695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D2C742EB-0017-43C8-A4F0-1F6FE05E392F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245E9026-DAB8-497C-A050-CA3B74ECF7C1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0" y="0"/>
            <a:ext cx="12191040" cy="1207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0" y="6356520"/>
            <a:ext cx="12191040" cy="50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5"/>
          <p:cNvSpPr/>
          <p:nvPr/>
        </p:nvSpPr>
        <p:spPr>
          <a:xfrm>
            <a:off x="526320" y="64245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25183E04-27F0-4178-92F7-45DB3FFD11A1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89" name="CustomShape 6"/>
          <p:cNvSpPr/>
          <p:nvPr/>
        </p:nvSpPr>
        <p:spPr>
          <a:xfrm>
            <a:off x="8921160" y="644040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A3EFC0EB-6900-4B40-8B22-F4E141EE6B37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90" name="Imagem 17_3"/>
          <p:cNvPicPr/>
          <p:nvPr/>
        </p:nvPicPr>
        <p:blipFill>
          <a:blip r:embed="rId2"/>
          <a:srcRect r="-17629"/>
          <a:stretch/>
        </p:blipFill>
        <p:spPr>
          <a:xfrm>
            <a:off x="73080" y="236880"/>
            <a:ext cx="1969200" cy="732960"/>
          </a:xfrm>
          <a:prstGeom prst="rect">
            <a:avLst/>
          </a:prstGeom>
          <a:ln>
            <a:noFill/>
          </a:ln>
        </p:spPr>
      </p:pic>
      <p:sp>
        <p:nvSpPr>
          <p:cNvPr id="92" name="CustomShape 8"/>
          <p:cNvSpPr/>
          <p:nvPr/>
        </p:nvSpPr>
        <p:spPr>
          <a:xfrm>
            <a:off x="2531664" y="1508870"/>
            <a:ext cx="253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93" name="CustomShape 9"/>
          <p:cNvSpPr/>
          <p:nvPr/>
        </p:nvSpPr>
        <p:spPr>
          <a:xfrm>
            <a:off x="1224000" y="2304000"/>
            <a:ext cx="1025388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10"/>
          <p:cNvSpPr/>
          <p:nvPr/>
        </p:nvSpPr>
        <p:spPr>
          <a:xfrm>
            <a:off x="1738584" y="2633510"/>
            <a:ext cx="2422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1"/>
          <p:cNvSpPr/>
          <p:nvPr/>
        </p:nvSpPr>
        <p:spPr>
          <a:xfrm>
            <a:off x="1401624" y="2309870"/>
            <a:ext cx="2447280" cy="23752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12"/>
          <p:cNvSpPr/>
          <p:nvPr/>
        </p:nvSpPr>
        <p:spPr>
          <a:xfrm>
            <a:off x="8097624" y="2309870"/>
            <a:ext cx="2447280" cy="23752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7" name="Imagem 93_2"/>
          <p:cNvPicPr/>
          <p:nvPr/>
        </p:nvPicPr>
        <p:blipFill>
          <a:blip r:embed="rId3"/>
          <a:stretch/>
        </p:blipFill>
        <p:spPr>
          <a:xfrm>
            <a:off x="8589024" y="3138590"/>
            <a:ext cx="1379880" cy="970560"/>
          </a:xfrm>
          <a:prstGeom prst="rect">
            <a:avLst/>
          </a:prstGeom>
          <a:ln>
            <a:noFill/>
          </a:ln>
        </p:spPr>
      </p:pic>
      <p:sp>
        <p:nvSpPr>
          <p:cNvPr id="98" name="Line 13"/>
          <p:cNvSpPr/>
          <p:nvPr/>
        </p:nvSpPr>
        <p:spPr>
          <a:xfrm>
            <a:off x="3849624" y="3389870"/>
            <a:ext cx="4248000" cy="0"/>
          </a:xfrm>
          <a:prstGeom prst="line">
            <a:avLst/>
          </a:prstGeom>
          <a:ln w="1908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14"/>
          <p:cNvSpPr/>
          <p:nvPr/>
        </p:nvSpPr>
        <p:spPr>
          <a:xfrm>
            <a:off x="1738584" y="2633510"/>
            <a:ext cx="1606320" cy="16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Sensors, arduino...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00" name="Line 15"/>
          <p:cNvSpPr/>
          <p:nvPr/>
        </p:nvSpPr>
        <p:spPr>
          <a:xfrm>
            <a:off x="1401624" y="3533870"/>
            <a:ext cx="244800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16"/>
          <p:cNvSpPr/>
          <p:nvPr/>
        </p:nvSpPr>
        <p:spPr>
          <a:xfrm>
            <a:off x="1738584" y="2633510"/>
            <a:ext cx="18943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Experiment room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02" name="Line 17"/>
          <p:cNvSpPr/>
          <p:nvPr/>
        </p:nvSpPr>
        <p:spPr>
          <a:xfrm>
            <a:off x="5577624" y="1661870"/>
            <a:ext cx="0" cy="3672000"/>
          </a:xfrm>
          <a:prstGeom prst="line">
            <a:avLst/>
          </a:prstGeom>
          <a:ln>
            <a:solidFill>
              <a:srgbClr val="000000"/>
            </a:solidFill>
            <a:custDash>
              <a:ds d="1100000" sp="500000"/>
              <a:ds d="1100000" sp="500000"/>
            </a:custDash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18"/>
          <p:cNvSpPr/>
          <p:nvPr/>
        </p:nvSpPr>
        <p:spPr>
          <a:xfrm>
            <a:off x="4425624" y="2957870"/>
            <a:ext cx="1511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Internet 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04" name="CustomShape 19"/>
          <p:cNvSpPr/>
          <p:nvPr/>
        </p:nvSpPr>
        <p:spPr>
          <a:xfrm>
            <a:off x="5721624" y="2957870"/>
            <a:ext cx="1367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D8EBCFE3-C1D5-4802-882E-7089E2C89447}"/>
              </a:ext>
            </a:extLst>
          </p:cNvPr>
          <p:cNvSpPr/>
          <p:nvPr/>
        </p:nvSpPr>
        <p:spPr>
          <a:xfrm>
            <a:off x="2907360" y="254520"/>
            <a:ext cx="8445240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4000" b="1" spc="-1" dirty="0">
                <a:solidFill>
                  <a:srgbClr val="FFFFFF"/>
                </a:solidFill>
                <a:latin typeface="Calibri Light"/>
              </a:rPr>
              <a:t>The Role of Remote Experiment</a:t>
            </a:r>
            <a:endParaRPr lang="pt-PT" sz="4000" b="1" spc="-1" dirty="0">
              <a:solidFill>
                <a:srgbClr val="FFFFFF"/>
              </a:solidFill>
              <a:latin typeface="Calibri Light"/>
            </a:endParaRPr>
          </a:p>
          <a:p>
            <a:pPr>
              <a:lnSpc>
                <a:spcPct val="100000"/>
              </a:lnSpc>
            </a:pPr>
            <a:endParaRPr lang="pt-PT" sz="4000" b="0" strike="noStrike" spc="-1" dirty="0">
              <a:latin typeface="Arial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53A0F0C-14FA-4C60-B20A-A32F95556BCC}"/>
              </a:ext>
            </a:extLst>
          </p:cNvPr>
          <p:cNvSpPr/>
          <p:nvPr/>
        </p:nvSpPr>
        <p:spPr>
          <a:xfrm>
            <a:off x="3438131" y="6356520"/>
            <a:ext cx="5113537" cy="501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CustomShape 5">
            <a:extLst>
              <a:ext uri="{FF2B5EF4-FFF2-40B4-BE49-F238E27FC236}">
                <a16:creationId xmlns:a16="http://schemas.microsoft.com/office/drawing/2014/main" id="{1A2C833E-AC8A-4685-ABF3-468D1B5DC12B}"/>
              </a:ext>
            </a:extLst>
          </p:cNvPr>
          <p:cNvSpPr/>
          <p:nvPr/>
        </p:nvSpPr>
        <p:spPr>
          <a:xfrm>
            <a:off x="3438131" y="6450318"/>
            <a:ext cx="511353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IPFN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Science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Summer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Camp 2021 (ISSC)</a:t>
            </a:r>
            <a:endParaRPr lang="pt-PT" sz="1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B9968762-E0C9-490F-A0F4-BCB226E93EE7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2EC8CDFB-C2AF-4F31-B0EE-3FA4E5CEF524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3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0" y="0"/>
            <a:ext cx="12191040" cy="1207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4"/>
          <p:cNvSpPr/>
          <p:nvPr/>
        </p:nvSpPr>
        <p:spPr>
          <a:xfrm>
            <a:off x="0" y="6356520"/>
            <a:ext cx="12191040" cy="50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5"/>
          <p:cNvSpPr/>
          <p:nvPr/>
        </p:nvSpPr>
        <p:spPr>
          <a:xfrm>
            <a:off x="526320" y="64245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AA023126-F9FB-4662-AB08-AB0547D77DF6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8921160" y="644040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8B0A71A7-A243-48F4-B22B-892A52E759F7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3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1" name="Imagem 17_0"/>
          <p:cNvPicPr/>
          <p:nvPr/>
        </p:nvPicPr>
        <p:blipFill>
          <a:blip r:embed="rId2"/>
          <a:srcRect r="-17629"/>
          <a:stretch/>
        </p:blipFill>
        <p:spPr>
          <a:xfrm>
            <a:off x="73080" y="236880"/>
            <a:ext cx="1969200" cy="732960"/>
          </a:xfrm>
          <a:prstGeom prst="rect">
            <a:avLst/>
          </a:prstGeom>
          <a:ln>
            <a:noFill/>
          </a:ln>
        </p:spPr>
      </p:pic>
      <p:sp>
        <p:nvSpPr>
          <p:cNvPr id="113" name="CustomShape 8"/>
          <p:cNvSpPr/>
          <p:nvPr/>
        </p:nvSpPr>
        <p:spPr>
          <a:xfrm>
            <a:off x="1706040" y="1935000"/>
            <a:ext cx="253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14" name="CustomShape 9"/>
          <p:cNvSpPr/>
          <p:nvPr/>
        </p:nvSpPr>
        <p:spPr>
          <a:xfrm>
            <a:off x="1409400" y="1629294"/>
            <a:ext cx="102538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10"/>
          <p:cNvSpPr/>
          <p:nvPr/>
        </p:nvSpPr>
        <p:spPr>
          <a:xfrm>
            <a:off x="1409400" y="2774454"/>
            <a:ext cx="1025388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Tin (Sn) – Melting Point 232°C</a:t>
            </a:r>
            <a:endParaRPr lang="pt-PT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Gallium (Ga) – Melting Point  29.8 °C</a:t>
            </a:r>
            <a:endParaRPr lang="pt-PT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16" name="CustomShape 11"/>
          <p:cNvSpPr/>
          <p:nvPr/>
        </p:nvSpPr>
        <p:spPr>
          <a:xfrm>
            <a:off x="864000" y="2219334"/>
            <a:ext cx="4535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12"/>
          <p:cNvSpPr/>
          <p:nvPr/>
        </p:nvSpPr>
        <p:spPr>
          <a:xfrm>
            <a:off x="3528000" y="4005294"/>
            <a:ext cx="0" cy="720000"/>
          </a:xfrm>
          <a:prstGeom prst="line">
            <a:avLst/>
          </a:prstGeom>
          <a:ln w="1908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13"/>
          <p:cNvSpPr/>
          <p:nvPr/>
        </p:nvSpPr>
        <p:spPr>
          <a:xfrm>
            <a:off x="1800000" y="4869294"/>
            <a:ext cx="4751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latin typeface="Arial"/>
              </a:rPr>
              <a:t>Temperature Sensors  (600  °C)</a:t>
            </a:r>
          </a:p>
        </p:txBody>
      </p:sp>
      <p:sp>
        <p:nvSpPr>
          <p:cNvPr id="119" name="CustomShape 14"/>
          <p:cNvSpPr/>
          <p:nvPr/>
        </p:nvSpPr>
        <p:spPr>
          <a:xfrm>
            <a:off x="1080000" y="2421294"/>
            <a:ext cx="4535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1800" b="1" strike="noStrike" spc="-1">
                <a:latin typeface="Arial"/>
              </a:rPr>
              <a:t>Main Requirements:</a:t>
            </a:r>
            <a:endParaRPr lang="pt-PT" sz="1800" b="0" strike="noStrike" spc="-1">
              <a:latin typeface="Arial"/>
            </a:endParaRPr>
          </a:p>
        </p:txBody>
      </p:sp>
      <p:pic>
        <p:nvPicPr>
          <p:cNvPr id="120" name="Imagem 119"/>
          <p:cNvPicPr/>
          <p:nvPr/>
        </p:nvPicPr>
        <p:blipFill>
          <a:blip r:embed="rId3"/>
          <a:stretch/>
        </p:blipFill>
        <p:spPr>
          <a:xfrm>
            <a:off x="6192000" y="1917294"/>
            <a:ext cx="4607640" cy="3455640"/>
          </a:xfrm>
          <a:prstGeom prst="rect">
            <a:avLst/>
          </a:prstGeom>
          <a:ln>
            <a:noFill/>
          </a:ln>
        </p:spPr>
      </p:pic>
      <p:sp>
        <p:nvSpPr>
          <p:cNvPr id="18" name="CustomShape 7">
            <a:extLst>
              <a:ext uri="{FF2B5EF4-FFF2-40B4-BE49-F238E27FC236}">
                <a16:creationId xmlns:a16="http://schemas.microsoft.com/office/drawing/2014/main" id="{72C985CD-9000-4152-8334-CF70C3FEBCFE}"/>
              </a:ext>
            </a:extLst>
          </p:cNvPr>
          <p:cNvSpPr/>
          <p:nvPr/>
        </p:nvSpPr>
        <p:spPr>
          <a:xfrm>
            <a:off x="2907360" y="-38446"/>
            <a:ext cx="6902465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just"/>
            <a:r>
              <a:rPr lang="pt-PT" sz="4000" b="1" spc="-1" dirty="0" err="1">
                <a:solidFill>
                  <a:srgbClr val="FFFFFF"/>
                </a:solidFill>
                <a:latin typeface="Calibri Light"/>
              </a:rPr>
              <a:t>Using</a:t>
            </a:r>
            <a:r>
              <a:rPr lang="pt-PT" sz="4000" b="1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pt-PT" sz="4000" b="1" spc="-1" dirty="0" err="1">
                <a:solidFill>
                  <a:srgbClr val="FFFFFF"/>
                </a:solidFill>
                <a:latin typeface="Calibri Light"/>
              </a:rPr>
              <a:t>liquid</a:t>
            </a:r>
            <a:r>
              <a:rPr lang="pt-PT" sz="4000" b="1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pt-PT" sz="4000" b="1" spc="-1" dirty="0" err="1">
                <a:solidFill>
                  <a:srgbClr val="FFFFFF"/>
                </a:solidFill>
                <a:latin typeface="Calibri Light"/>
              </a:rPr>
              <a:t>metals</a:t>
            </a:r>
            <a:r>
              <a:rPr lang="pt-PT" sz="4000" b="1" spc="-1" dirty="0">
                <a:solidFill>
                  <a:srgbClr val="FFFFFF"/>
                </a:solidFill>
                <a:latin typeface="Calibri Light"/>
              </a:rPr>
              <a:t> as Plasma </a:t>
            </a:r>
            <a:r>
              <a:rPr lang="pt-PT" sz="4000" b="1" spc="-1" dirty="0" err="1">
                <a:solidFill>
                  <a:schemeClr val="accent1"/>
                </a:solidFill>
                <a:latin typeface="Calibri Light"/>
              </a:rPr>
              <a:t>Facing</a:t>
            </a:r>
            <a:r>
              <a:rPr lang="pt-PT" sz="4000" b="1" spc="-1" dirty="0">
                <a:solidFill>
                  <a:schemeClr val="accent1"/>
                </a:solidFill>
                <a:latin typeface="Calibri Light"/>
              </a:rPr>
              <a:t> </a:t>
            </a:r>
          </a:p>
          <a:p>
            <a:pPr algn="just">
              <a:lnSpc>
                <a:spcPct val="100000"/>
              </a:lnSpc>
            </a:pPr>
            <a:endParaRPr lang="pt-PT" sz="4000" b="0" strike="noStrike" spc="-1" dirty="0">
              <a:latin typeface="Arial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BC07569-AD0A-4F87-B2EE-233CA5B78B69}"/>
              </a:ext>
            </a:extLst>
          </p:cNvPr>
          <p:cNvSpPr/>
          <p:nvPr/>
        </p:nvSpPr>
        <p:spPr>
          <a:xfrm>
            <a:off x="3438131" y="6356520"/>
            <a:ext cx="5113537" cy="501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CustomShape 5">
            <a:extLst>
              <a:ext uri="{FF2B5EF4-FFF2-40B4-BE49-F238E27FC236}">
                <a16:creationId xmlns:a16="http://schemas.microsoft.com/office/drawing/2014/main" id="{59120E72-6344-4128-A17E-8C6C05B4F081}"/>
              </a:ext>
            </a:extLst>
          </p:cNvPr>
          <p:cNvSpPr/>
          <p:nvPr/>
        </p:nvSpPr>
        <p:spPr>
          <a:xfrm>
            <a:off x="3438131" y="6450318"/>
            <a:ext cx="511353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IPFN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Science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Summer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Camp 2021 (ISSC)</a:t>
            </a:r>
            <a:endParaRPr lang="pt-PT" sz="14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453E99D-05C7-4E87-AA98-2F9710474D1C}"/>
              </a:ext>
            </a:extLst>
          </p:cNvPr>
          <p:cNvSpPr/>
          <p:nvPr/>
        </p:nvSpPr>
        <p:spPr>
          <a:xfrm>
            <a:off x="2907360" y="454425"/>
            <a:ext cx="6902465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just"/>
            <a:r>
              <a:rPr lang="pt-PT" sz="4000" b="1" spc="-1" dirty="0" err="1">
                <a:solidFill>
                  <a:srgbClr val="FFFFFF"/>
                </a:solidFill>
                <a:latin typeface="Calibri Light"/>
              </a:rPr>
              <a:t>Facing</a:t>
            </a:r>
            <a:r>
              <a:rPr lang="pt-PT" sz="4000" b="1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pt-PT" sz="4000" b="1" spc="-1" dirty="0" err="1">
                <a:solidFill>
                  <a:srgbClr val="FFFFFF"/>
                </a:solidFill>
                <a:latin typeface="Calibri Light"/>
              </a:rPr>
              <a:t>Components</a:t>
            </a:r>
            <a:r>
              <a:rPr lang="pt-PT" sz="4000" b="1" spc="-1" dirty="0">
                <a:solidFill>
                  <a:srgbClr val="FFFFFF"/>
                </a:solidFill>
                <a:latin typeface="Calibri Light"/>
              </a:rPr>
              <a:t> in TOKAMAK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A6EF6E3A-E713-4661-822B-E42BBD26B722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94C501FD-61F9-4E33-A21D-817F451378D0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4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0" y="0"/>
            <a:ext cx="12191040" cy="1207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>
            <a:off x="0" y="6356520"/>
            <a:ext cx="12191040" cy="50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"/>
          <p:cNvSpPr/>
          <p:nvPr/>
        </p:nvSpPr>
        <p:spPr>
          <a:xfrm>
            <a:off x="526320" y="64245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E0587A20-008B-4756-B390-871B69A3D253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>
            <a:off x="8921160" y="644040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48C172E1-0F35-4472-A995-25B2039DF4E5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4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27" name="Imagem 17_5"/>
          <p:cNvPicPr/>
          <p:nvPr/>
        </p:nvPicPr>
        <p:blipFill>
          <a:blip r:embed="rId2"/>
          <a:srcRect r="-17629"/>
          <a:stretch/>
        </p:blipFill>
        <p:spPr>
          <a:xfrm>
            <a:off x="73080" y="236880"/>
            <a:ext cx="1969200" cy="732960"/>
          </a:xfrm>
          <a:prstGeom prst="rect">
            <a:avLst/>
          </a:prstGeom>
          <a:ln>
            <a:noFill/>
          </a:ln>
        </p:spPr>
      </p:pic>
      <p:sp>
        <p:nvSpPr>
          <p:cNvPr id="130" name="CustomShape 9"/>
          <p:cNvSpPr/>
          <p:nvPr/>
        </p:nvSpPr>
        <p:spPr>
          <a:xfrm>
            <a:off x="1409400" y="2304000"/>
            <a:ext cx="102538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0"/>
          <p:cNvSpPr/>
          <p:nvPr/>
        </p:nvSpPr>
        <p:spPr>
          <a:xfrm>
            <a:off x="1409400" y="2259947"/>
            <a:ext cx="1025388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47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Collecting Temperature data in the range of [25ºC, 600ºC];</a:t>
            </a:r>
            <a:endParaRPr lang="pt-PT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285840" indent="-2847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Being able to control such an experiment.</a:t>
            </a:r>
            <a:endParaRPr lang="pt-PT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E1E296B6-91E8-4273-895E-04577FF57C6F}"/>
              </a:ext>
            </a:extLst>
          </p:cNvPr>
          <p:cNvSpPr/>
          <p:nvPr/>
        </p:nvSpPr>
        <p:spPr>
          <a:xfrm>
            <a:off x="2907360" y="254520"/>
            <a:ext cx="6102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4000" b="1" spc="-1" dirty="0" err="1">
                <a:solidFill>
                  <a:srgbClr val="FFFFFF"/>
                </a:solidFill>
                <a:latin typeface="Calibri Light"/>
              </a:rPr>
              <a:t>Requirements</a:t>
            </a:r>
            <a:endParaRPr lang="pt-PT" sz="4000" b="0" strike="noStrike" spc="-1" dirty="0">
              <a:latin typeface="Arial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0EF1FD8-361A-4882-B1BD-DF2D0C51EBE4}"/>
              </a:ext>
            </a:extLst>
          </p:cNvPr>
          <p:cNvSpPr/>
          <p:nvPr/>
        </p:nvSpPr>
        <p:spPr>
          <a:xfrm>
            <a:off x="3438131" y="6356520"/>
            <a:ext cx="5113537" cy="501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DA0F9B94-5E92-4492-BF7C-6BF906520E48}"/>
              </a:ext>
            </a:extLst>
          </p:cNvPr>
          <p:cNvSpPr/>
          <p:nvPr/>
        </p:nvSpPr>
        <p:spPr>
          <a:xfrm>
            <a:off x="3438131" y="6450318"/>
            <a:ext cx="511353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IPFN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Science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Summer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Camp 2021 (ISSC)</a:t>
            </a:r>
            <a:endParaRPr lang="pt-PT" sz="1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3673F331-9520-4BCF-BF92-DFF70E47CB85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FA2114E6-EDB2-4354-9F49-D75C5220C951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5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0" y="0"/>
            <a:ext cx="12191040" cy="1207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4"/>
          <p:cNvSpPr/>
          <p:nvPr/>
        </p:nvSpPr>
        <p:spPr>
          <a:xfrm>
            <a:off x="0" y="6356520"/>
            <a:ext cx="12191040" cy="50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"/>
          <p:cNvSpPr/>
          <p:nvPr/>
        </p:nvSpPr>
        <p:spPr>
          <a:xfrm>
            <a:off x="526320" y="64245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36DA6636-4C9D-495C-A0BF-4CC3271FA1AE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8921160" y="644040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478AA897-BC71-4605-8C38-BE56BF87014F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5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38" name="Imagem 17_4"/>
          <p:cNvPicPr/>
          <p:nvPr/>
        </p:nvPicPr>
        <p:blipFill>
          <a:blip r:embed="rId2"/>
          <a:srcRect r="-17629"/>
          <a:stretch/>
        </p:blipFill>
        <p:spPr>
          <a:xfrm>
            <a:off x="73080" y="236880"/>
            <a:ext cx="1969200" cy="732960"/>
          </a:xfrm>
          <a:prstGeom prst="rect">
            <a:avLst/>
          </a:prstGeom>
          <a:ln>
            <a:noFill/>
          </a:ln>
        </p:spPr>
      </p:pic>
      <p:sp>
        <p:nvSpPr>
          <p:cNvPr id="140" name="CustomShape 8"/>
          <p:cNvSpPr/>
          <p:nvPr/>
        </p:nvSpPr>
        <p:spPr>
          <a:xfrm>
            <a:off x="1706040" y="1428973"/>
            <a:ext cx="253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1409400" y="1797973"/>
            <a:ext cx="102538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10"/>
          <p:cNvSpPr/>
          <p:nvPr/>
        </p:nvSpPr>
        <p:spPr>
          <a:xfrm>
            <a:off x="1409400" y="2943133"/>
            <a:ext cx="1025388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43" name="CustomShape 11"/>
          <p:cNvSpPr/>
          <p:nvPr/>
        </p:nvSpPr>
        <p:spPr>
          <a:xfrm>
            <a:off x="288000" y="1869973"/>
            <a:ext cx="6551280" cy="21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1800" b="1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                    </a:t>
            </a:r>
            <a:r>
              <a:rPr lang="pt-PT" sz="1800" b="1" strike="noStrike" spc="-1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Temperature</a:t>
            </a:r>
            <a:r>
              <a:rPr lang="pt-PT" sz="1800" b="1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 </a:t>
            </a:r>
            <a:r>
              <a:rPr lang="pt-PT" sz="1800" b="1" strike="noStrike" spc="-1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Sensors</a:t>
            </a:r>
            <a:r>
              <a:rPr lang="pt-PT" sz="1800" b="1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:         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     LM35</a:t>
            </a:r>
            <a:r>
              <a:rPr lang="pt-PT" sz="1800" b="1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 </a:t>
            </a:r>
            <a:r>
              <a:rPr lang="pt-PT" sz="18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[0, 100] </a:t>
            </a:r>
            <a:r>
              <a:rPr lang="pt-PT" sz="1800" b="0" strike="noStrike" spc="-1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ºC</a:t>
            </a:r>
            <a:r>
              <a:rPr lang="pt-PT" sz="18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                         </a:t>
            </a:r>
            <a:r>
              <a:rPr lang="pt-PT" sz="1800" b="0" strike="noStrike" spc="-1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High</a:t>
            </a:r>
            <a:r>
              <a:rPr lang="pt-PT" sz="18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 </a:t>
            </a:r>
            <a:r>
              <a:rPr lang="pt-PT" sz="1800" b="0" strike="noStrike" spc="-1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Temp</a:t>
            </a:r>
            <a:r>
              <a:rPr lang="pt-PT" sz="18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. [-125,600]</a:t>
            </a:r>
            <a:r>
              <a:rPr lang="pt-PT" sz="1800" b="0" strike="noStrike" spc="-1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ºC</a:t>
            </a:r>
            <a:r>
              <a:rPr lang="pt-PT" sz="18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 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  <p:pic>
        <p:nvPicPr>
          <p:cNvPr id="144" name="Imagem 143"/>
          <p:cNvPicPr/>
          <p:nvPr/>
        </p:nvPicPr>
        <p:blipFill>
          <a:blip r:embed="rId3"/>
          <a:stretch/>
        </p:blipFill>
        <p:spPr>
          <a:xfrm>
            <a:off x="648000" y="3165973"/>
            <a:ext cx="1519200" cy="1215000"/>
          </a:xfrm>
          <a:prstGeom prst="rect">
            <a:avLst/>
          </a:prstGeom>
          <a:ln>
            <a:noFill/>
          </a:ln>
        </p:spPr>
      </p:pic>
      <p:pic>
        <p:nvPicPr>
          <p:cNvPr id="145" name="Imagem 144"/>
          <p:cNvPicPr/>
          <p:nvPr/>
        </p:nvPicPr>
        <p:blipFill>
          <a:blip r:embed="rId4"/>
          <a:stretch/>
        </p:blipFill>
        <p:spPr>
          <a:xfrm>
            <a:off x="3674880" y="3093973"/>
            <a:ext cx="1812240" cy="1359000"/>
          </a:xfrm>
          <a:prstGeom prst="rect">
            <a:avLst/>
          </a:prstGeom>
          <a:ln>
            <a:noFill/>
          </a:ln>
        </p:spPr>
      </p:pic>
      <p:sp>
        <p:nvSpPr>
          <p:cNvPr id="146" name="CustomShape 12"/>
          <p:cNvSpPr/>
          <p:nvPr/>
        </p:nvSpPr>
        <p:spPr>
          <a:xfrm>
            <a:off x="7416000" y="2162653"/>
            <a:ext cx="4391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        </a:t>
            </a: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   Relay to control the system</a:t>
            </a:r>
            <a:endParaRPr lang="pt-PT" sz="1800" b="0" strike="noStrike" spc="-1">
              <a:latin typeface="Arial"/>
            </a:endParaRPr>
          </a:p>
        </p:txBody>
      </p:sp>
      <p:pic>
        <p:nvPicPr>
          <p:cNvPr id="147" name="Imagem 146"/>
          <p:cNvPicPr/>
          <p:nvPr/>
        </p:nvPicPr>
        <p:blipFill>
          <a:blip r:embed="rId5"/>
          <a:stretch/>
        </p:blipFill>
        <p:spPr>
          <a:xfrm>
            <a:off x="7848000" y="2943133"/>
            <a:ext cx="2142000" cy="1788840"/>
          </a:xfrm>
          <a:prstGeom prst="rect">
            <a:avLst/>
          </a:prstGeom>
          <a:ln>
            <a:noFill/>
          </a:ln>
        </p:spPr>
      </p:pic>
      <p:sp>
        <p:nvSpPr>
          <p:cNvPr id="18" name="CustomShape 7">
            <a:extLst>
              <a:ext uri="{FF2B5EF4-FFF2-40B4-BE49-F238E27FC236}">
                <a16:creationId xmlns:a16="http://schemas.microsoft.com/office/drawing/2014/main" id="{9FABBD97-83FC-4B13-91F8-538E83FAF3BD}"/>
              </a:ext>
            </a:extLst>
          </p:cNvPr>
          <p:cNvSpPr/>
          <p:nvPr/>
        </p:nvSpPr>
        <p:spPr>
          <a:xfrm>
            <a:off x="2907360" y="254520"/>
            <a:ext cx="6102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4000" b="1" spc="-1" dirty="0">
                <a:solidFill>
                  <a:srgbClr val="FFFFFF"/>
                </a:solidFill>
                <a:latin typeface="Calibri Light"/>
              </a:rPr>
              <a:t>Hardware</a:t>
            </a:r>
            <a:endParaRPr lang="pt-PT" sz="4000" b="0" strike="noStrike" spc="-1" dirty="0">
              <a:latin typeface="Arial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AF40961-108D-47E8-9623-D251E5052B17}"/>
              </a:ext>
            </a:extLst>
          </p:cNvPr>
          <p:cNvSpPr/>
          <p:nvPr/>
        </p:nvSpPr>
        <p:spPr>
          <a:xfrm>
            <a:off x="3438131" y="6356520"/>
            <a:ext cx="5113537" cy="501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CustomShape 5">
            <a:extLst>
              <a:ext uri="{FF2B5EF4-FFF2-40B4-BE49-F238E27FC236}">
                <a16:creationId xmlns:a16="http://schemas.microsoft.com/office/drawing/2014/main" id="{28F0F292-3901-4561-980C-3FA493FA1586}"/>
              </a:ext>
            </a:extLst>
          </p:cNvPr>
          <p:cNvSpPr/>
          <p:nvPr/>
        </p:nvSpPr>
        <p:spPr>
          <a:xfrm>
            <a:off x="3438131" y="6450318"/>
            <a:ext cx="511353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IPFN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Science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Summer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Camp 2021 (ISSC)</a:t>
            </a:r>
            <a:endParaRPr lang="pt-PT" sz="1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B2FFEED6-62B1-4A25-AC1D-9D4E2CCCE7E0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823373D2-26E4-488D-8D22-9EC7F416536D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6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0" y="0"/>
            <a:ext cx="12191040" cy="1207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4"/>
          <p:cNvSpPr/>
          <p:nvPr/>
        </p:nvSpPr>
        <p:spPr>
          <a:xfrm>
            <a:off x="0" y="6356520"/>
            <a:ext cx="12191040" cy="50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"/>
          <p:cNvSpPr/>
          <p:nvPr/>
        </p:nvSpPr>
        <p:spPr>
          <a:xfrm>
            <a:off x="526320" y="64245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F1389B32-8C8F-4671-8FF1-CBD17427F7AC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8921160" y="644040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11F1A8C0-DF54-49E0-B7F7-CD6B04D83BB8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6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54" name="Imagem 17_1"/>
          <p:cNvPicPr/>
          <p:nvPr/>
        </p:nvPicPr>
        <p:blipFill>
          <a:blip r:embed="rId2"/>
          <a:srcRect r="-17629"/>
          <a:stretch/>
        </p:blipFill>
        <p:spPr>
          <a:xfrm>
            <a:off x="73080" y="236880"/>
            <a:ext cx="1969200" cy="732960"/>
          </a:xfrm>
          <a:prstGeom prst="rect">
            <a:avLst/>
          </a:prstGeom>
          <a:ln>
            <a:noFill/>
          </a:ln>
        </p:spPr>
      </p:pic>
      <p:sp>
        <p:nvSpPr>
          <p:cNvPr id="156" name="CustomShape 8"/>
          <p:cNvSpPr/>
          <p:nvPr/>
        </p:nvSpPr>
        <p:spPr>
          <a:xfrm>
            <a:off x="1706040" y="1420096"/>
            <a:ext cx="253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57" name="CustomShape 9"/>
          <p:cNvSpPr/>
          <p:nvPr/>
        </p:nvSpPr>
        <p:spPr>
          <a:xfrm>
            <a:off x="1224000" y="1789096"/>
            <a:ext cx="1025388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10"/>
          <p:cNvSpPr/>
          <p:nvPr/>
        </p:nvSpPr>
        <p:spPr>
          <a:xfrm>
            <a:off x="912960" y="2544736"/>
            <a:ext cx="24220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9" name="Imagem 158"/>
          <p:cNvPicPr/>
          <p:nvPr/>
        </p:nvPicPr>
        <p:blipFill>
          <a:blip r:embed="rId3"/>
          <a:stretch/>
        </p:blipFill>
        <p:spPr>
          <a:xfrm>
            <a:off x="504000" y="1784056"/>
            <a:ext cx="1368000" cy="1094040"/>
          </a:xfrm>
          <a:prstGeom prst="rect">
            <a:avLst/>
          </a:prstGeom>
          <a:ln>
            <a:noFill/>
          </a:ln>
        </p:spPr>
      </p:pic>
      <p:pic>
        <p:nvPicPr>
          <p:cNvPr id="160" name="Imagem 159"/>
          <p:cNvPicPr/>
          <p:nvPr/>
        </p:nvPicPr>
        <p:blipFill>
          <a:blip r:embed="rId4"/>
          <a:stretch/>
        </p:blipFill>
        <p:spPr>
          <a:xfrm>
            <a:off x="432000" y="2908696"/>
            <a:ext cx="1812240" cy="1359000"/>
          </a:xfrm>
          <a:prstGeom prst="rect">
            <a:avLst/>
          </a:prstGeom>
          <a:ln>
            <a:noFill/>
          </a:ln>
        </p:spPr>
      </p:pic>
      <p:pic>
        <p:nvPicPr>
          <p:cNvPr id="161" name="Imagem 160"/>
          <p:cNvPicPr/>
          <p:nvPr/>
        </p:nvPicPr>
        <p:blipFill>
          <a:blip r:embed="rId5"/>
          <a:stretch/>
        </p:blipFill>
        <p:spPr>
          <a:xfrm>
            <a:off x="360000" y="4165096"/>
            <a:ext cx="1584000" cy="1323000"/>
          </a:xfrm>
          <a:prstGeom prst="rect">
            <a:avLst/>
          </a:prstGeom>
          <a:ln>
            <a:noFill/>
          </a:ln>
        </p:spPr>
      </p:pic>
      <p:sp>
        <p:nvSpPr>
          <p:cNvPr id="162" name="CustomShape 11"/>
          <p:cNvSpPr/>
          <p:nvPr/>
        </p:nvSpPr>
        <p:spPr>
          <a:xfrm>
            <a:off x="288000" y="1357816"/>
            <a:ext cx="2016000" cy="41040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3" name="Imagem 162"/>
          <p:cNvPicPr/>
          <p:nvPr/>
        </p:nvPicPr>
        <p:blipFill>
          <a:blip r:embed="rId6"/>
          <a:stretch/>
        </p:blipFill>
        <p:spPr>
          <a:xfrm>
            <a:off x="3609000" y="2509096"/>
            <a:ext cx="2583000" cy="1937160"/>
          </a:xfrm>
          <a:prstGeom prst="rect">
            <a:avLst/>
          </a:prstGeom>
          <a:ln>
            <a:noFill/>
          </a:ln>
        </p:spPr>
      </p:pic>
      <p:sp>
        <p:nvSpPr>
          <p:cNvPr id="164" name="CustomShape 12"/>
          <p:cNvSpPr/>
          <p:nvPr/>
        </p:nvSpPr>
        <p:spPr>
          <a:xfrm>
            <a:off x="3384000" y="2365096"/>
            <a:ext cx="3024000" cy="22320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5" name="Imagem 164"/>
          <p:cNvPicPr/>
          <p:nvPr/>
        </p:nvPicPr>
        <p:blipFill>
          <a:blip r:embed="rId7"/>
          <a:stretch/>
        </p:blipFill>
        <p:spPr>
          <a:xfrm>
            <a:off x="7416000" y="2384896"/>
            <a:ext cx="3312000" cy="2106360"/>
          </a:xfrm>
          <a:prstGeom prst="rect">
            <a:avLst/>
          </a:prstGeom>
          <a:ln>
            <a:noFill/>
          </a:ln>
        </p:spPr>
      </p:pic>
      <p:sp>
        <p:nvSpPr>
          <p:cNvPr id="166" name="Line 13"/>
          <p:cNvSpPr/>
          <p:nvPr/>
        </p:nvSpPr>
        <p:spPr>
          <a:xfrm>
            <a:off x="2304000" y="3373096"/>
            <a:ext cx="1080000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Line 14"/>
          <p:cNvSpPr/>
          <p:nvPr/>
        </p:nvSpPr>
        <p:spPr>
          <a:xfrm>
            <a:off x="6408000" y="3301096"/>
            <a:ext cx="1008000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TextShape 15"/>
          <p:cNvSpPr txBox="1"/>
          <p:nvPr/>
        </p:nvSpPr>
        <p:spPr>
          <a:xfrm>
            <a:off x="3888000" y="1933096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PT" sz="1800" b="0" strike="noStrike" spc="-1">
                <a:latin typeface="Arial"/>
              </a:rPr>
              <a:t>Arduino</a:t>
            </a:r>
          </a:p>
        </p:txBody>
      </p:sp>
      <p:sp>
        <p:nvSpPr>
          <p:cNvPr id="169" name="TextShape 16"/>
          <p:cNvSpPr txBox="1"/>
          <p:nvPr/>
        </p:nvSpPr>
        <p:spPr>
          <a:xfrm>
            <a:off x="8136000" y="1933096"/>
            <a:ext cx="216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PT" sz="1800" b="0" strike="noStrike" spc="-1">
                <a:latin typeface="Arial"/>
              </a:rPr>
              <a:t>Raspberry pi</a:t>
            </a:r>
          </a:p>
        </p:txBody>
      </p:sp>
      <p:sp>
        <p:nvSpPr>
          <p:cNvPr id="24" name="CustomShape 7">
            <a:extLst>
              <a:ext uri="{FF2B5EF4-FFF2-40B4-BE49-F238E27FC236}">
                <a16:creationId xmlns:a16="http://schemas.microsoft.com/office/drawing/2014/main" id="{996ECC8D-4EAC-40FC-8D4B-E4B815E9B400}"/>
              </a:ext>
            </a:extLst>
          </p:cNvPr>
          <p:cNvSpPr/>
          <p:nvPr/>
        </p:nvSpPr>
        <p:spPr>
          <a:xfrm>
            <a:off x="2907360" y="254520"/>
            <a:ext cx="6102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4000" b="1" spc="-1" dirty="0">
                <a:solidFill>
                  <a:srgbClr val="FFFFFF"/>
                </a:solidFill>
                <a:latin typeface="Calibri Light"/>
              </a:rPr>
              <a:t>Hardware</a:t>
            </a:r>
            <a:endParaRPr lang="pt-PT" sz="4000" b="0" strike="noStrike" spc="-1" dirty="0">
              <a:latin typeface="Arial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364805C-BF96-4218-B12A-AF1B202E2075}"/>
              </a:ext>
            </a:extLst>
          </p:cNvPr>
          <p:cNvSpPr/>
          <p:nvPr/>
        </p:nvSpPr>
        <p:spPr>
          <a:xfrm>
            <a:off x="3438131" y="6356520"/>
            <a:ext cx="5113537" cy="501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CustomShape 5">
            <a:extLst>
              <a:ext uri="{FF2B5EF4-FFF2-40B4-BE49-F238E27FC236}">
                <a16:creationId xmlns:a16="http://schemas.microsoft.com/office/drawing/2014/main" id="{A288E271-B3F3-47E0-B49C-B71486B4DF47}"/>
              </a:ext>
            </a:extLst>
          </p:cNvPr>
          <p:cNvSpPr/>
          <p:nvPr/>
        </p:nvSpPr>
        <p:spPr>
          <a:xfrm>
            <a:off x="3438131" y="6450318"/>
            <a:ext cx="511353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IPFN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Science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Summer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Camp 2021 (ISSC)</a:t>
            </a:r>
            <a:endParaRPr lang="pt-PT" sz="1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C8E4FDFA-C98C-430C-9AF2-75E3E4E6404C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C8670215-CCEB-4C98-80BF-80510C3C98DF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7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0" y="0"/>
            <a:ext cx="12191040" cy="1207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4"/>
          <p:cNvSpPr/>
          <p:nvPr/>
        </p:nvSpPr>
        <p:spPr>
          <a:xfrm>
            <a:off x="0" y="6356520"/>
            <a:ext cx="12191040" cy="50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5"/>
          <p:cNvSpPr/>
          <p:nvPr/>
        </p:nvSpPr>
        <p:spPr>
          <a:xfrm>
            <a:off x="526320" y="64245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45A21187-4832-468A-9DCA-77CCAD5B9A07}" type="datetime1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8921160" y="644040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fld id="{D90579F8-260A-4F53-9842-C54988A63521}" type="slidenum">
              <a:rPr lang="en-GB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7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88" name="Imagem 17_2"/>
          <p:cNvPicPr/>
          <p:nvPr/>
        </p:nvPicPr>
        <p:blipFill>
          <a:blip r:embed="rId2"/>
          <a:srcRect r="-17629"/>
          <a:stretch/>
        </p:blipFill>
        <p:spPr>
          <a:xfrm>
            <a:off x="73080" y="236880"/>
            <a:ext cx="1969200" cy="732960"/>
          </a:xfrm>
          <a:prstGeom prst="rect">
            <a:avLst/>
          </a:prstGeom>
          <a:ln>
            <a:noFill/>
          </a:ln>
        </p:spPr>
      </p:pic>
      <p:sp>
        <p:nvSpPr>
          <p:cNvPr id="190" name="CustomShape 8"/>
          <p:cNvSpPr/>
          <p:nvPr/>
        </p:nvSpPr>
        <p:spPr>
          <a:xfrm>
            <a:off x="946440" y="1766320"/>
            <a:ext cx="1773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problem: 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1409400" y="2135320"/>
            <a:ext cx="1025388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Get the measurement of a sensor and display it in an application in order for the operator to evaluate the experiment evolution and control the valves responsible for the flow of liquid metal.</a:t>
            </a:r>
            <a:endParaRPr lang="pt-PT" spc="-1" dirty="0"/>
          </a:p>
        </p:txBody>
      </p:sp>
      <p:sp>
        <p:nvSpPr>
          <p:cNvPr id="192" name="CustomShape 10"/>
          <p:cNvSpPr/>
          <p:nvPr/>
        </p:nvSpPr>
        <p:spPr>
          <a:xfrm>
            <a:off x="912960" y="2890960"/>
            <a:ext cx="2422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More requirements: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1409400" y="3280480"/>
            <a:ext cx="102538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47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The user wants a interface that is not connected to the web;</a:t>
            </a:r>
            <a:endParaRPr lang="pt-PT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285840" indent="-2847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He/She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also wants a fast response of the digital output of the controller (Arduino).</a:t>
            </a:r>
            <a:endParaRPr lang="pt-PT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285840" indent="-2847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And a way to store large quantity of data.</a:t>
            </a:r>
            <a:endParaRPr lang="pt-PT" sz="18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AF23BB16-F0B7-4B75-973E-CA5E81BD544B}"/>
              </a:ext>
            </a:extLst>
          </p:cNvPr>
          <p:cNvSpPr/>
          <p:nvPr/>
        </p:nvSpPr>
        <p:spPr>
          <a:xfrm>
            <a:off x="2907360" y="254520"/>
            <a:ext cx="6102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4000" b="1" spc="-1" dirty="0" err="1">
                <a:solidFill>
                  <a:srgbClr val="FFFFFF"/>
                </a:solidFill>
                <a:latin typeface="Calibri Light"/>
              </a:rPr>
              <a:t>Introduction</a:t>
            </a:r>
            <a:endParaRPr lang="pt-PT" sz="4000" b="0" strike="noStrike" spc="-1" dirty="0">
              <a:latin typeface="Arial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4A8DB33-4E8E-4196-9A1D-FD8893B93EE0}"/>
              </a:ext>
            </a:extLst>
          </p:cNvPr>
          <p:cNvSpPr/>
          <p:nvPr/>
        </p:nvSpPr>
        <p:spPr>
          <a:xfrm>
            <a:off x="3438131" y="6356520"/>
            <a:ext cx="5113537" cy="501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ustomShape 5">
            <a:extLst>
              <a:ext uri="{FF2B5EF4-FFF2-40B4-BE49-F238E27FC236}">
                <a16:creationId xmlns:a16="http://schemas.microsoft.com/office/drawing/2014/main" id="{F4F58E24-32F8-4D6E-BA41-8FE26657C47B}"/>
              </a:ext>
            </a:extLst>
          </p:cNvPr>
          <p:cNvSpPr/>
          <p:nvPr/>
        </p:nvSpPr>
        <p:spPr>
          <a:xfrm>
            <a:off x="3438131" y="6450318"/>
            <a:ext cx="511353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IPFN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Science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Summer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Camp 2021 (ISSC)</a:t>
            </a:r>
            <a:endParaRPr lang="pt-PT" sz="1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F58AF4C-57E0-43EC-AEC3-426BA2FF89E0}" type="datetime1">
              <a:rPr lang="en-GB" sz="1200" b="0" strike="noStrike" spc="-1">
                <a:solidFill>
                  <a:schemeClr val="bg1"/>
                </a:solidFill>
                <a:latin typeface="Calibri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fld id="{D1E51399-F63C-4C80-AFBE-B99831866206}" type="slidenum">
              <a:rPr lang="en-GB" sz="1200" b="0" strike="noStrike" spc="-1">
                <a:solidFill>
                  <a:schemeClr val="bg1"/>
                </a:solidFill>
                <a:latin typeface="Calibri"/>
              </a:rPr>
              <a:t>8</a:t>
            </a:fld>
            <a:endParaRPr lang="pt-PT" sz="1200" b="0" strike="noStrike" spc="-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0" y="0"/>
            <a:ext cx="12191760" cy="120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4"/>
          <p:cNvSpPr/>
          <p:nvPr/>
        </p:nvSpPr>
        <p:spPr>
          <a:xfrm>
            <a:off x="0" y="6356520"/>
            <a:ext cx="12191760" cy="501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>
            <a:off x="526320" y="642456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F2DDE57-85A5-4EA0-8967-78735848470C}" type="datetime1">
              <a:rPr lang="en-GB" sz="1200" b="0" strike="noStrike" spc="-1">
                <a:solidFill>
                  <a:schemeClr val="bg1"/>
                </a:solidFill>
                <a:latin typeface="Calibri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8921160" y="644040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fld id="{427E9052-ECE1-41F0-973F-FFD3E52EC16C}" type="slidenum">
              <a:rPr lang="en-GB" sz="1200" b="0" strike="noStrike" spc="-1">
                <a:solidFill>
                  <a:schemeClr val="bg1"/>
                </a:solidFill>
                <a:latin typeface="Calibri"/>
              </a:rPr>
              <a:t>8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74" name="Imagem 17"/>
          <p:cNvPicPr/>
          <p:nvPr/>
        </p:nvPicPr>
        <p:blipFill>
          <a:blip r:embed="rId2"/>
          <a:srcRect r="-17629"/>
          <a:stretch/>
        </p:blipFill>
        <p:spPr>
          <a:xfrm>
            <a:off x="73080" y="236880"/>
            <a:ext cx="1969920" cy="733680"/>
          </a:xfrm>
          <a:prstGeom prst="rect">
            <a:avLst/>
          </a:prstGeom>
          <a:ln>
            <a:noFill/>
          </a:ln>
        </p:spPr>
      </p:pic>
      <p:sp>
        <p:nvSpPr>
          <p:cNvPr id="175" name="CustomShape 7"/>
          <p:cNvSpPr/>
          <p:nvPr/>
        </p:nvSpPr>
        <p:spPr>
          <a:xfrm>
            <a:off x="2907360" y="254520"/>
            <a:ext cx="6102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4000" b="1" strike="noStrike" spc="-1" dirty="0" err="1">
                <a:solidFill>
                  <a:srgbClr val="FFFFFF"/>
                </a:solidFill>
                <a:latin typeface="Calibri Light"/>
              </a:rPr>
              <a:t>First</a:t>
            </a:r>
            <a:r>
              <a:rPr lang="pt-PT" sz="4000" b="1" strike="noStrike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pt-PT" sz="4000" b="1" strike="noStrike" spc="-1" dirty="0" err="1">
                <a:solidFill>
                  <a:srgbClr val="FFFFFF"/>
                </a:solidFill>
                <a:latin typeface="Calibri Light"/>
              </a:rPr>
              <a:t>approach</a:t>
            </a:r>
            <a:r>
              <a:rPr lang="pt-PT" sz="4000" b="1" strike="noStrike" spc="-1" dirty="0">
                <a:solidFill>
                  <a:srgbClr val="FFFFFF"/>
                </a:solidFill>
                <a:latin typeface="Calibri Light"/>
              </a:rPr>
              <a:t> </a:t>
            </a:r>
            <a:endParaRPr lang="pt-PT" sz="4000" b="0" strike="noStrike" spc="-1" dirty="0">
              <a:latin typeface="Arial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A6C554F-0C3D-4BDC-AA41-D69739DE9993}"/>
              </a:ext>
            </a:extLst>
          </p:cNvPr>
          <p:cNvSpPr/>
          <p:nvPr/>
        </p:nvSpPr>
        <p:spPr>
          <a:xfrm>
            <a:off x="259510" y="1275840"/>
            <a:ext cx="7375285" cy="4944240"/>
          </a:xfrm>
          <a:prstGeom prst="rect">
            <a:avLst/>
          </a:prstGeom>
          <a:ln w="76200">
            <a:solidFill>
              <a:srgbClr val="C00000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6" name="CustomShape 8"/>
          <p:cNvSpPr/>
          <p:nvPr/>
        </p:nvSpPr>
        <p:spPr>
          <a:xfrm>
            <a:off x="5944631" y="1855080"/>
            <a:ext cx="736560" cy="771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9"/>
          <p:cNvSpPr/>
          <p:nvPr/>
        </p:nvSpPr>
        <p:spPr>
          <a:xfrm>
            <a:off x="4456031" y="1711800"/>
            <a:ext cx="1158480" cy="12243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78" name="CustomShape 10"/>
          <p:cNvSpPr/>
          <p:nvPr/>
        </p:nvSpPr>
        <p:spPr>
          <a:xfrm>
            <a:off x="1902191" y="4304160"/>
            <a:ext cx="1742760" cy="1745280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79" name="Imagem 37"/>
          <p:cNvPicPr/>
          <p:nvPr/>
        </p:nvPicPr>
        <p:blipFill>
          <a:blip r:embed="rId3"/>
          <a:stretch/>
        </p:blipFill>
        <p:spPr>
          <a:xfrm>
            <a:off x="6078911" y="1993680"/>
            <a:ext cx="485280" cy="294840"/>
          </a:xfrm>
          <a:prstGeom prst="rect">
            <a:avLst/>
          </a:prstGeom>
          <a:ln>
            <a:noFill/>
          </a:ln>
        </p:spPr>
      </p:pic>
      <p:pic>
        <p:nvPicPr>
          <p:cNvPr id="180" name="Imagem 38"/>
          <p:cNvPicPr/>
          <p:nvPr/>
        </p:nvPicPr>
        <p:blipFill>
          <a:blip r:embed="rId4"/>
          <a:stretch/>
        </p:blipFill>
        <p:spPr>
          <a:xfrm>
            <a:off x="4840151" y="1846080"/>
            <a:ext cx="390240" cy="590040"/>
          </a:xfrm>
          <a:prstGeom prst="rect">
            <a:avLst/>
          </a:prstGeom>
          <a:ln>
            <a:noFill/>
          </a:ln>
        </p:spPr>
      </p:pic>
      <p:pic>
        <p:nvPicPr>
          <p:cNvPr id="181" name="Imagem 39"/>
          <p:cNvPicPr/>
          <p:nvPr/>
        </p:nvPicPr>
        <p:blipFill>
          <a:blip r:embed="rId5"/>
          <a:stretch/>
        </p:blipFill>
        <p:spPr>
          <a:xfrm>
            <a:off x="2157431" y="4407480"/>
            <a:ext cx="1294920" cy="1199880"/>
          </a:xfrm>
          <a:prstGeom prst="rect">
            <a:avLst/>
          </a:prstGeom>
          <a:ln>
            <a:noFill/>
          </a:ln>
        </p:spPr>
      </p:pic>
      <p:sp>
        <p:nvSpPr>
          <p:cNvPr id="182" name="CustomShape 11"/>
          <p:cNvSpPr/>
          <p:nvPr/>
        </p:nvSpPr>
        <p:spPr>
          <a:xfrm>
            <a:off x="5230751" y="2141280"/>
            <a:ext cx="847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83" name="Line 12"/>
          <p:cNvSpPr/>
          <p:nvPr/>
        </p:nvSpPr>
        <p:spPr>
          <a:xfrm flipV="1">
            <a:off x="3944831" y="2128320"/>
            <a:ext cx="1080" cy="318348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3"/>
          <p:cNvSpPr/>
          <p:nvPr/>
        </p:nvSpPr>
        <p:spPr>
          <a:xfrm>
            <a:off x="3944831" y="2138760"/>
            <a:ext cx="895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4"/>
          <p:cNvSpPr/>
          <p:nvPr/>
        </p:nvSpPr>
        <p:spPr>
          <a:xfrm>
            <a:off x="2106311" y="5602680"/>
            <a:ext cx="13975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Main Server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86" name="CustomShape 15"/>
          <p:cNvSpPr/>
          <p:nvPr/>
        </p:nvSpPr>
        <p:spPr>
          <a:xfrm>
            <a:off x="4428671" y="2521440"/>
            <a:ext cx="12290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RPi_Server 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87" name="CustomShape 16"/>
          <p:cNvSpPr/>
          <p:nvPr/>
        </p:nvSpPr>
        <p:spPr>
          <a:xfrm>
            <a:off x="6926711" y="1951560"/>
            <a:ext cx="531720" cy="5810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88" name="CustomShape 17"/>
          <p:cNvSpPr/>
          <p:nvPr/>
        </p:nvSpPr>
        <p:spPr>
          <a:xfrm>
            <a:off x="6687311" y="2226600"/>
            <a:ext cx="2448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/>
          <p:cNvSpPr/>
          <p:nvPr/>
        </p:nvSpPr>
        <p:spPr>
          <a:xfrm>
            <a:off x="6967391" y="3394440"/>
            <a:ext cx="531720" cy="5810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90" name="CustomShape 19"/>
          <p:cNvSpPr/>
          <p:nvPr/>
        </p:nvSpPr>
        <p:spPr>
          <a:xfrm>
            <a:off x="5975951" y="3349080"/>
            <a:ext cx="736560" cy="771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/>
          <p:cNvSpPr/>
          <p:nvPr/>
        </p:nvSpPr>
        <p:spPr>
          <a:xfrm>
            <a:off x="6106271" y="3776400"/>
            <a:ext cx="501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Pic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92" name="CustomShape 21"/>
          <p:cNvSpPr/>
          <p:nvPr/>
        </p:nvSpPr>
        <p:spPr>
          <a:xfrm>
            <a:off x="4534511" y="3237840"/>
            <a:ext cx="1158480" cy="12243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193" name="Imagem 66"/>
          <p:cNvPicPr/>
          <p:nvPr/>
        </p:nvPicPr>
        <p:blipFill>
          <a:blip r:embed="rId3"/>
          <a:stretch/>
        </p:blipFill>
        <p:spPr>
          <a:xfrm>
            <a:off x="6121391" y="3501000"/>
            <a:ext cx="485280" cy="294840"/>
          </a:xfrm>
          <a:prstGeom prst="rect">
            <a:avLst/>
          </a:prstGeom>
          <a:ln>
            <a:noFill/>
          </a:ln>
        </p:spPr>
      </p:pic>
      <p:pic>
        <p:nvPicPr>
          <p:cNvPr id="194" name="Imagem 67"/>
          <p:cNvPicPr/>
          <p:nvPr/>
        </p:nvPicPr>
        <p:blipFill>
          <a:blip r:embed="rId4"/>
          <a:stretch/>
        </p:blipFill>
        <p:spPr>
          <a:xfrm>
            <a:off x="4877591" y="3379680"/>
            <a:ext cx="390240" cy="590040"/>
          </a:xfrm>
          <a:prstGeom prst="rect">
            <a:avLst/>
          </a:prstGeom>
          <a:ln>
            <a:noFill/>
          </a:ln>
        </p:spPr>
      </p:pic>
      <p:sp>
        <p:nvSpPr>
          <p:cNvPr id="195" name="CustomShape 22"/>
          <p:cNvSpPr/>
          <p:nvPr/>
        </p:nvSpPr>
        <p:spPr>
          <a:xfrm flipV="1">
            <a:off x="5268191" y="3648960"/>
            <a:ext cx="852840" cy="2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96" name="CustomShape 23"/>
          <p:cNvSpPr/>
          <p:nvPr/>
        </p:nvSpPr>
        <p:spPr>
          <a:xfrm>
            <a:off x="4498871" y="4049280"/>
            <a:ext cx="1244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RPi_Server 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197" name="CustomShape 24"/>
          <p:cNvSpPr/>
          <p:nvPr/>
        </p:nvSpPr>
        <p:spPr>
          <a:xfrm>
            <a:off x="7190591" y="3804840"/>
            <a:ext cx="127440" cy="90000"/>
          </a:xfrm>
          <a:prstGeom prst="triangle">
            <a:avLst>
              <a:gd name="adj" fmla="val 50000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98" name="CustomShape 25"/>
          <p:cNvSpPr/>
          <p:nvPr/>
        </p:nvSpPr>
        <p:spPr>
          <a:xfrm rot="20110200">
            <a:off x="7030751" y="3753360"/>
            <a:ext cx="406800" cy="4536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99" name="CustomShape 26"/>
          <p:cNvSpPr/>
          <p:nvPr/>
        </p:nvSpPr>
        <p:spPr>
          <a:xfrm rot="20118000">
            <a:off x="7226951" y="3621960"/>
            <a:ext cx="166320" cy="453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00" name="CustomShape 27"/>
          <p:cNvSpPr/>
          <p:nvPr/>
        </p:nvSpPr>
        <p:spPr>
          <a:xfrm>
            <a:off x="7345751" y="3632400"/>
            <a:ext cx="35640" cy="356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8"/>
          <p:cNvSpPr/>
          <p:nvPr/>
        </p:nvSpPr>
        <p:spPr>
          <a:xfrm>
            <a:off x="7269431" y="3670560"/>
            <a:ext cx="35640" cy="356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29"/>
          <p:cNvSpPr/>
          <p:nvPr/>
        </p:nvSpPr>
        <p:spPr>
          <a:xfrm>
            <a:off x="6700271" y="3684240"/>
            <a:ext cx="2448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30"/>
          <p:cNvSpPr/>
          <p:nvPr/>
        </p:nvSpPr>
        <p:spPr>
          <a:xfrm>
            <a:off x="5935991" y="4925880"/>
            <a:ext cx="736560" cy="771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31"/>
          <p:cNvSpPr/>
          <p:nvPr/>
        </p:nvSpPr>
        <p:spPr>
          <a:xfrm>
            <a:off x="4447391" y="4782600"/>
            <a:ext cx="1158480" cy="12243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205" name="Imagem 78"/>
          <p:cNvPicPr/>
          <p:nvPr/>
        </p:nvPicPr>
        <p:blipFill>
          <a:blip r:embed="rId3"/>
          <a:stretch/>
        </p:blipFill>
        <p:spPr>
          <a:xfrm>
            <a:off x="6070271" y="5064480"/>
            <a:ext cx="485280" cy="294840"/>
          </a:xfrm>
          <a:prstGeom prst="rect">
            <a:avLst/>
          </a:prstGeom>
          <a:ln>
            <a:noFill/>
          </a:ln>
        </p:spPr>
      </p:pic>
      <p:pic>
        <p:nvPicPr>
          <p:cNvPr id="206" name="Imagem 79"/>
          <p:cNvPicPr/>
          <p:nvPr/>
        </p:nvPicPr>
        <p:blipFill>
          <a:blip r:embed="rId4"/>
          <a:stretch/>
        </p:blipFill>
        <p:spPr>
          <a:xfrm>
            <a:off x="4831511" y="4916520"/>
            <a:ext cx="390240" cy="590040"/>
          </a:xfrm>
          <a:prstGeom prst="rect">
            <a:avLst/>
          </a:prstGeom>
          <a:ln>
            <a:noFill/>
          </a:ln>
        </p:spPr>
      </p:pic>
      <p:sp>
        <p:nvSpPr>
          <p:cNvPr id="207" name="CustomShape 32"/>
          <p:cNvSpPr/>
          <p:nvPr/>
        </p:nvSpPr>
        <p:spPr>
          <a:xfrm>
            <a:off x="5222111" y="5212080"/>
            <a:ext cx="847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08" name="CustomShape 33"/>
          <p:cNvSpPr/>
          <p:nvPr/>
        </p:nvSpPr>
        <p:spPr>
          <a:xfrm>
            <a:off x="3961391" y="3691440"/>
            <a:ext cx="895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34"/>
          <p:cNvSpPr/>
          <p:nvPr/>
        </p:nvSpPr>
        <p:spPr>
          <a:xfrm>
            <a:off x="4420031" y="5592240"/>
            <a:ext cx="12290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RPi_Server 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210" name="CustomShape 35"/>
          <p:cNvSpPr/>
          <p:nvPr/>
        </p:nvSpPr>
        <p:spPr>
          <a:xfrm>
            <a:off x="6056591" y="2265120"/>
            <a:ext cx="501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Pic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211" name="CustomShape 36"/>
          <p:cNvSpPr/>
          <p:nvPr/>
        </p:nvSpPr>
        <p:spPr>
          <a:xfrm>
            <a:off x="6918071" y="5022360"/>
            <a:ext cx="531720" cy="5810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212" name="CustomShape 37"/>
          <p:cNvSpPr/>
          <p:nvPr/>
        </p:nvSpPr>
        <p:spPr>
          <a:xfrm>
            <a:off x="6672911" y="5311800"/>
            <a:ext cx="2448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38"/>
          <p:cNvSpPr/>
          <p:nvPr/>
        </p:nvSpPr>
        <p:spPr>
          <a:xfrm>
            <a:off x="672431" y="4770720"/>
            <a:ext cx="1082520" cy="111672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" name="Imagem 89"/>
          <p:cNvPicPr/>
          <p:nvPr/>
        </p:nvPicPr>
        <p:blipFill>
          <a:blip r:embed="rId6"/>
          <a:stretch/>
        </p:blipFill>
        <p:spPr>
          <a:xfrm>
            <a:off x="791951" y="4856400"/>
            <a:ext cx="942480" cy="713880"/>
          </a:xfrm>
          <a:prstGeom prst="rect">
            <a:avLst/>
          </a:prstGeom>
          <a:ln>
            <a:noFill/>
          </a:ln>
        </p:spPr>
      </p:pic>
      <p:sp>
        <p:nvSpPr>
          <p:cNvPr id="215" name="CustomShape 39"/>
          <p:cNvSpPr/>
          <p:nvPr/>
        </p:nvSpPr>
        <p:spPr>
          <a:xfrm flipH="1">
            <a:off x="1734791" y="5342040"/>
            <a:ext cx="1319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16" name="CustomShape 40"/>
          <p:cNvSpPr/>
          <p:nvPr/>
        </p:nvSpPr>
        <p:spPr>
          <a:xfrm>
            <a:off x="874751" y="5541840"/>
            <a:ext cx="766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Flask</a:t>
            </a:r>
            <a:endParaRPr lang="pt-PT" sz="1800" b="0" strike="noStrike" spc="-1">
              <a:latin typeface="Arial"/>
            </a:endParaRPr>
          </a:p>
        </p:txBody>
      </p:sp>
      <p:pic>
        <p:nvPicPr>
          <p:cNvPr id="217" name="Imagem 93"/>
          <p:cNvPicPr/>
          <p:nvPr/>
        </p:nvPicPr>
        <p:blipFill>
          <a:blip r:embed="rId7"/>
          <a:stretch/>
        </p:blipFill>
        <p:spPr>
          <a:xfrm>
            <a:off x="522671" y="3461040"/>
            <a:ext cx="1380600" cy="971280"/>
          </a:xfrm>
          <a:prstGeom prst="rect">
            <a:avLst/>
          </a:prstGeom>
          <a:ln>
            <a:noFill/>
          </a:ln>
        </p:spPr>
      </p:pic>
      <p:sp>
        <p:nvSpPr>
          <p:cNvPr id="218" name="CustomShape 41"/>
          <p:cNvSpPr/>
          <p:nvPr/>
        </p:nvSpPr>
        <p:spPr>
          <a:xfrm>
            <a:off x="3453071" y="5311800"/>
            <a:ext cx="1404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9" name="Imagem 120"/>
          <p:cNvPicPr/>
          <p:nvPr/>
        </p:nvPicPr>
        <p:blipFill>
          <a:blip r:embed="rId8"/>
          <a:stretch/>
        </p:blipFill>
        <p:spPr>
          <a:xfrm>
            <a:off x="6927071" y="5072040"/>
            <a:ext cx="501120" cy="501120"/>
          </a:xfrm>
          <a:prstGeom prst="rect">
            <a:avLst/>
          </a:prstGeom>
          <a:ln>
            <a:noFill/>
          </a:ln>
        </p:spPr>
      </p:pic>
      <p:sp>
        <p:nvSpPr>
          <p:cNvPr id="220" name="Line 42"/>
          <p:cNvSpPr/>
          <p:nvPr/>
        </p:nvSpPr>
        <p:spPr>
          <a:xfrm>
            <a:off x="7160711" y="1946520"/>
            <a:ext cx="122040" cy="410760"/>
          </a:xfrm>
          <a:prstGeom prst="line">
            <a:avLst/>
          </a:prstGeom>
          <a:ln w="1908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43"/>
          <p:cNvSpPr/>
          <p:nvPr/>
        </p:nvSpPr>
        <p:spPr>
          <a:xfrm>
            <a:off x="7273031" y="2365560"/>
            <a:ext cx="71640" cy="716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44"/>
          <p:cNvSpPr/>
          <p:nvPr/>
        </p:nvSpPr>
        <p:spPr>
          <a:xfrm>
            <a:off x="6002951" y="5332680"/>
            <a:ext cx="632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Uno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223" name="CustomShape 45"/>
          <p:cNvSpPr/>
          <p:nvPr/>
        </p:nvSpPr>
        <p:spPr>
          <a:xfrm>
            <a:off x="372911" y="1372680"/>
            <a:ext cx="2011680" cy="18597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24" name="CustomShape 46"/>
          <p:cNvSpPr/>
          <p:nvPr/>
        </p:nvSpPr>
        <p:spPr>
          <a:xfrm>
            <a:off x="954116" y="2719260"/>
            <a:ext cx="676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/>
              </a:rPr>
              <a:t>Rest</a:t>
            </a:r>
            <a:endParaRPr lang="pt-PT" sz="1800" b="0" strike="noStrike" spc="-1" dirty="0">
              <a:latin typeface="Arial"/>
            </a:endParaRPr>
          </a:p>
        </p:txBody>
      </p:sp>
      <p:sp>
        <p:nvSpPr>
          <p:cNvPr id="226" name="CustomShape 48"/>
          <p:cNvSpPr/>
          <p:nvPr/>
        </p:nvSpPr>
        <p:spPr>
          <a:xfrm>
            <a:off x="584951" y="1555200"/>
            <a:ext cx="2448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9"/>
          <p:cNvSpPr/>
          <p:nvPr/>
        </p:nvSpPr>
        <p:spPr>
          <a:xfrm>
            <a:off x="925871" y="1372680"/>
            <a:ext cx="116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Calibri"/>
              </a:rPr>
              <a:t>ADC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/I2C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228" name="CustomShape 50"/>
          <p:cNvSpPr/>
          <p:nvPr/>
        </p:nvSpPr>
        <p:spPr>
          <a:xfrm flipV="1">
            <a:off x="530231" y="2048040"/>
            <a:ext cx="30996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29" name="CustomShape 51"/>
          <p:cNvSpPr/>
          <p:nvPr/>
        </p:nvSpPr>
        <p:spPr>
          <a:xfrm>
            <a:off x="766031" y="1810440"/>
            <a:ext cx="153432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Serial Com</a:t>
            </a:r>
            <a:endParaRPr lang="pt-PT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100" b="0" strike="noStrike" spc="-1">
                <a:solidFill>
                  <a:srgbClr val="000000"/>
                </a:solidFill>
                <a:latin typeface="Calibri"/>
              </a:rPr>
              <a:t>(BaudRate = 9600)</a:t>
            </a:r>
            <a:endParaRPr lang="pt-PT" sz="1100" b="0" strike="noStrike" spc="-1">
              <a:latin typeface="Arial"/>
            </a:endParaRPr>
          </a:p>
        </p:txBody>
      </p:sp>
      <p:sp>
        <p:nvSpPr>
          <p:cNvPr id="231" name="CustomShape 53"/>
          <p:cNvSpPr/>
          <p:nvPr/>
        </p:nvSpPr>
        <p:spPr>
          <a:xfrm>
            <a:off x="844976" y="2299065"/>
            <a:ext cx="1562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/>
              </a:rPr>
              <a:t>WebSockets</a:t>
            </a:r>
            <a:endParaRPr lang="pt-PT" sz="1800" b="0" strike="noStrike" spc="-1" dirty="0">
              <a:latin typeface="Arial"/>
            </a:endParaRPr>
          </a:p>
        </p:txBody>
      </p:sp>
      <p:sp>
        <p:nvSpPr>
          <p:cNvPr id="232" name="CustomShape 54"/>
          <p:cNvSpPr/>
          <p:nvPr/>
        </p:nvSpPr>
        <p:spPr>
          <a:xfrm>
            <a:off x="1211711" y="4428000"/>
            <a:ext cx="1800" cy="342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8">
            <a:extLst>
              <a:ext uri="{FF2B5EF4-FFF2-40B4-BE49-F238E27FC236}">
                <a16:creationId xmlns:a16="http://schemas.microsoft.com/office/drawing/2014/main" id="{DF588C87-D41F-4418-8371-C53292F6D55C}"/>
              </a:ext>
            </a:extLst>
          </p:cNvPr>
          <p:cNvSpPr/>
          <p:nvPr/>
        </p:nvSpPr>
        <p:spPr>
          <a:xfrm>
            <a:off x="7846835" y="1344240"/>
            <a:ext cx="342053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latin typeface="Calibri"/>
              </a:rPr>
              <a:t>Advantage of the </a:t>
            </a:r>
            <a:r>
              <a:rPr lang="pt-PT" sz="2000" b="1" spc="-1" dirty="0" err="1">
                <a:solidFill>
                  <a:srgbClr val="000000"/>
                </a:solidFill>
                <a:latin typeface="Calibri"/>
              </a:rPr>
              <a:t>architecture</a:t>
            </a:r>
            <a:r>
              <a:rPr lang="pt-PT" sz="2000" b="1" spc="-1" dirty="0">
                <a:solidFill>
                  <a:srgbClr val="000000"/>
                </a:solidFill>
                <a:latin typeface="Calibri"/>
              </a:rPr>
              <a:t>:</a:t>
            </a:r>
          </a:p>
        </p:txBody>
      </p:sp>
      <p:sp>
        <p:nvSpPr>
          <p:cNvPr id="74" name="CustomShape 8">
            <a:extLst>
              <a:ext uri="{FF2B5EF4-FFF2-40B4-BE49-F238E27FC236}">
                <a16:creationId xmlns:a16="http://schemas.microsoft.com/office/drawing/2014/main" id="{8CCB57C2-FD98-4209-AFFB-DE2FF8B2DCF9}"/>
              </a:ext>
            </a:extLst>
          </p:cNvPr>
          <p:cNvSpPr/>
          <p:nvPr/>
        </p:nvSpPr>
        <p:spPr>
          <a:xfrm>
            <a:off x="7844498" y="1808670"/>
            <a:ext cx="3824831" cy="18144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Can add more and different experiments;</a:t>
            </a:r>
            <a:endParaRPr lang="en-US" sz="1600" u="sng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data in </a:t>
            </a:r>
            <a:r>
              <a:rPr lang="pt-PT" sz="16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pt-PT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 server;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Can see the experiment and control it from anywhere in the world.</a:t>
            </a:r>
            <a:endParaRPr lang="pt-PT" sz="16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CustomShape 41">
            <a:extLst>
              <a:ext uri="{FF2B5EF4-FFF2-40B4-BE49-F238E27FC236}">
                <a16:creationId xmlns:a16="http://schemas.microsoft.com/office/drawing/2014/main" id="{AA4B691D-4E26-4233-83BF-EEEA6478B7F9}"/>
              </a:ext>
            </a:extLst>
          </p:cNvPr>
          <p:cNvSpPr/>
          <p:nvPr/>
        </p:nvSpPr>
        <p:spPr>
          <a:xfrm rot="468706" flipH="1">
            <a:off x="467231" y="2486927"/>
            <a:ext cx="36252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41">
            <a:extLst>
              <a:ext uri="{FF2B5EF4-FFF2-40B4-BE49-F238E27FC236}">
                <a16:creationId xmlns:a16="http://schemas.microsoft.com/office/drawing/2014/main" id="{F542142C-1DEA-4CB5-89E2-0BDAB1895BC9}"/>
              </a:ext>
            </a:extLst>
          </p:cNvPr>
          <p:cNvSpPr/>
          <p:nvPr/>
        </p:nvSpPr>
        <p:spPr>
          <a:xfrm rot="468706" flipH="1">
            <a:off x="448181" y="2906027"/>
            <a:ext cx="36252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8">
            <a:extLst>
              <a:ext uri="{FF2B5EF4-FFF2-40B4-BE49-F238E27FC236}">
                <a16:creationId xmlns:a16="http://schemas.microsoft.com/office/drawing/2014/main" id="{E6C027EE-81D3-4271-9399-0FF932F4CA1C}"/>
              </a:ext>
            </a:extLst>
          </p:cNvPr>
          <p:cNvSpPr/>
          <p:nvPr/>
        </p:nvSpPr>
        <p:spPr>
          <a:xfrm>
            <a:off x="7854563" y="3745588"/>
            <a:ext cx="3820767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b="1" spc="-1" dirty="0">
                <a:solidFill>
                  <a:srgbClr val="000000"/>
                </a:solidFill>
                <a:latin typeface="Calibri"/>
              </a:rPr>
              <a:t>Disadvantages</a:t>
            </a:r>
            <a:r>
              <a:rPr lang="en-GB" sz="2000" b="1" strike="noStrike" spc="-1" dirty="0">
                <a:solidFill>
                  <a:srgbClr val="000000"/>
                </a:solidFill>
                <a:latin typeface="Calibri"/>
              </a:rPr>
              <a:t> of the </a:t>
            </a:r>
            <a:r>
              <a:rPr lang="pt-PT" sz="2000" b="1" spc="-1" dirty="0" err="1">
                <a:solidFill>
                  <a:srgbClr val="000000"/>
                </a:solidFill>
                <a:latin typeface="Calibri"/>
              </a:rPr>
              <a:t>architecture</a:t>
            </a:r>
            <a:r>
              <a:rPr lang="pt-PT" sz="2000" b="1" spc="-1" dirty="0">
                <a:solidFill>
                  <a:srgbClr val="000000"/>
                </a:solidFill>
                <a:latin typeface="Calibri"/>
              </a:rPr>
              <a:t>:</a:t>
            </a:r>
          </a:p>
        </p:txBody>
      </p:sp>
      <p:sp>
        <p:nvSpPr>
          <p:cNvPr id="78" name="CustomShape 8">
            <a:extLst>
              <a:ext uri="{FF2B5EF4-FFF2-40B4-BE49-F238E27FC236}">
                <a16:creationId xmlns:a16="http://schemas.microsoft.com/office/drawing/2014/main" id="{93BD1CE7-EEEC-44DC-B90E-E2644B11F736}"/>
              </a:ext>
            </a:extLst>
          </p:cNvPr>
          <p:cNvSpPr/>
          <p:nvPr/>
        </p:nvSpPr>
        <p:spPr>
          <a:xfrm>
            <a:off x="7854563" y="4252397"/>
            <a:ext cx="3824831" cy="18144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The control can be delayed or never get to the experiment;</a:t>
            </a:r>
            <a:endParaRPr lang="en-US" sz="1600" u="sng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u="sng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The main server needs a lot of processors and memory capacity to handle large numbers of experiments connected.</a:t>
            </a:r>
            <a:endParaRPr lang="pt-PT" sz="16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05F9567E-3F40-44B3-899A-AFC9287A1399}"/>
              </a:ext>
            </a:extLst>
          </p:cNvPr>
          <p:cNvSpPr/>
          <p:nvPr/>
        </p:nvSpPr>
        <p:spPr>
          <a:xfrm>
            <a:off x="3438131" y="6356520"/>
            <a:ext cx="5113537" cy="501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CustomShape 5">
            <a:extLst>
              <a:ext uri="{FF2B5EF4-FFF2-40B4-BE49-F238E27FC236}">
                <a16:creationId xmlns:a16="http://schemas.microsoft.com/office/drawing/2014/main" id="{D1FD4BAE-B2E8-4518-B0ED-25517E534983}"/>
              </a:ext>
            </a:extLst>
          </p:cNvPr>
          <p:cNvSpPr/>
          <p:nvPr/>
        </p:nvSpPr>
        <p:spPr>
          <a:xfrm>
            <a:off x="3438131" y="6450318"/>
            <a:ext cx="511353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IPFN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Science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Summer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Camp 2021 (ISSC)</a:t>
            </a:r>
            <a:endParaRPr lang="pt-PT" sz="1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D92D544-B517-4374-9765-BA50399EDB51}" type="datetime1">
              <a:rPr lang="en-GB" sz="1200" b="0" strike="noStrike" spc="-1">
                <a:solidFill>
                  <a:schemeClr val="bg1"/>
                </a:solidFill>
                <a:latin typeface="Calibri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fld id="{468DFE71-CF7F-47BA-B342-A7CBD960A405}" type="slidenum">
              <a:rPr lang="en-GB" sz="1200" b="0" strike="noStrike" spc="-1">
                <a:solidFill>
                  <a:schemeClr val="bg1"/>
                </a:solidFill>
                <a:latin typeface="Calibri"/>
              </a:rPr>
              <a:t>9</a:t>
            </a:fld>
            <a:endParaRPr lang="pt-PT" sz="1200" b="0" strike="noStrike" spc="-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0" y="0"/>
            <a:ext cx="12191760" cy="120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4"/>
          <p:cNvSpPr/>
          <p:nvPr/>
        </p:nvSpPr>
        <p:spPr>
          <a:xfrm>
            <a:off x="0" y="6356520"/>
            <a:ext cx="12191760" cy="501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"/>
          <p:cNvSpPr/>
          <p:nvPr/>
        </p:nvSpPr>
        <p:spPr>
          <a:xfrm>
            <a:off x="526320" y="642456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C58F5DC-D184-480D-8076-EC7ECE26974F}" type="datetime1">
              <a:rPr lang="en-GB" sz="1200" b="0" strike="noStrike" spc="-1">
                <a:solidFill>
                  <a:schemeClr val="bg1"/>
                </a:solidFill>
                <a:latin typeface="Calibri"/>
              </a:rPr>
              <a:t>29/09/2021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239" name="CustomShape 6"/>
          <p:cNvSpPr/>
          <p:nvPr/>
        </p:nvSpPr>
        <p:spPr>
          <a:xfrm>
            <a:off x="8921160" y="644040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fld id="{82CEE2AF-8887-479B-9D31-04E75BA05056}" type="slidenum">
              <a:rPr lang="en-GB" sz="1200" b="0" strike="noStrike" spc="-1">
                <a:solidFill>
                  <a:schemeClr val="bg1"/>
                </a:solidFill>
                <a:latin typeface="Calibri"/>
              </a:rPr>
              <a:t>9</a:t>
            </a:fld>
            <a:endParaRPr lang="pt-PT" sz="1200" b="0" strike="noStrike" spc="-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40" name="Imagem 17"/>
          <p:cNvPicPr/>
          <p:nvPr/>
        </p:nvPicPr>
        <p:blipFill>
          <a:blip r:embed="rId2"/>
          <a:srcRect r="-17629"/>
          <a:stretch/>
        </p:blipFill>
        <p:spPr>
          <a:xfrm>
            <a:off x="73080" y="236880"/>
            <a:ext cx="1969920" cy="733680"/>
          </a:xfrm>
          <a:prstGeom prst="rect">
            <a:avLst/>
          </a:prstGeom>
          <a:ln>
            <a:noFill/>
          </a:ln>
        </p:spPr>
      </p:pic>
      <p:sp>
        <p:nvSpPr>
          <p:cNvPr id="241" name="CustomShape 7"/>
          <p:cNvSpPr/>
          <p:nvPr/>
        </p:nvSpPr>
        <p:spPr>
          <a:xfrm>
            <a:off x="2907360" y="254520"/>
            <a:ext cx="6102720" cy="130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4000" b="1" strike="noStrike" spc="-1" dirty="0">
                <a:solidFill>
                  <a:srgbClr val="FFFFFF"/>
                </a:solidFill>
                <a:latin typeface="Calibri Light"/>
              </a:rPr>
              <a:t>Final </a:t>
            </a:r>
            <a:r>
              <a:rPr lang="pt-PT" sz="4000" b="1" strike="noStrike" spc="-1" dirty="0" err="1">
                <a:solidFill>
                  <a:srgbClr val="FFFFFF"/>
                </a:solidFill>
                <a:latin typeface="Calibri Light"/>
              </a:rPr>
              <a:t>system</a:t>
            </a:r>
            <a:r>
              <a:rPr lang="pt-PT" sz="4000" b="1" strike="noStrike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pt-PT" sz="4000" b="1" strike="noStrike" spc="-1" dirty="0" err="1">
                <a:solidFill>
                  <a:srgbClr val="FFFFFF"/>
                </a:solidFill>
                <a:latin typeface="Calibri Light"/>
              </a:rPr>
              <a:t>architecture</a:t>
            </a:r>
            <a:r>
              <a:rPr lang="pt-PT" sz="4000" b="1" strike="noStrike" spc="-1" dirty="0">
                <a:solidFill>
                  <a:srgbClr val="FFFFFF"/>
                </a:solidFill>
                <a:latin typeface="Calibri Light"/>
              </a:rPr>
              <a:t>  </a:t>
            </a:r>
            <a:endParaRPr lang="pt-PT" sz="4000" b="0" strike="noStrike" spc="-1" dirty="0">
              <a:latin typeface="Arial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EAB6F43-32DA-4B6B-9559-53FBD8058CAA}"/>
              </a:ext>
            </a:extLst>
          </p:cNvPr>
          <p:cNvGrpSpPr/>
          <p:nvPr/>
        </p:nvGrpSpPr>
        <p:grpSpPr>
          <a:xfrm>
            <a:off x="2683889" y="1343117"/>
            <a:ext cx="6549662" cy="4696183"/>
            <a:chOff x="2460418" y="1434068"/>
            <a:chExt cx="6549662" cy="4696183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88DFEB47-DBF7-4D58-ACD4-CE3AF123E886}"/>
                </a:ext>
              </a:extLst>
            </p:cNvPr>
            <p:cNvSpPr/>
            <p:nvPr/>
          </p:nvSpPr>
          <p:spPr>
            <a:xfrm>
              <a:off x="2460418" y="1434068"/>
              <a:ext cx="6549662" cy="4696183"/>
            </a:xfrm>
            <a:prstGeom prst="rect">
              <a:avLst/>
            </a:prstGeom>
            <a:ln w="76200">
              <a:solidFill>
                <a:srgbClr val="C00000"/>
              </a:solidFill>
            </a:ln>
            <a:effectLst>
              <a:softEdge rad="127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2" name="CustomShape 8"/>
            <p:cNvSpPr/>
            <p:nvPr/>
          </p:nvSpPr>
          <p:spPr>
            <a:xfrm>
              <a:off x="7315018" y="4752531"/>
              <a:ext cx="736560" cy="771840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" name="CustomShape 9"/>
            <p:cNvSpPr/>
            <p:nvPr/>
          </p:nvSpPr>
          <p:spPr>
            <a:xfrm>
              <a:off x="4867378" y="3297051"/>
              <a:ext cx="2202120" cy="2536560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/>
          </p:style>
        </p:sp>
        <p:pic>
          <p:nvPicPr>
            <p:cNvPr id="244" name="Imagem 78"/>
            <p:cNvPicPr/>
            <p:nvPr/>
          </p:nvPicPr>
          <p:blipFill>
            <a:blip r:embed="rId3"/>
            <a:stretch/>
          </p:blipFill>
          <p:spPr>
            <a:xfrm>
              <a:off x="7449298" y="4891131"/>
              <a:ext cx="485280" cy="294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5" name="Imagem 79"/>
            <p:cNvPicPr/>
            <p:nvPr/>
          </p:nvPicPr>
          <p:blipFill>
            <a:blip r:embed="rId4"/>
            <a:stretch/>
          </p:blipFill>
          <p:spPr>
            <a:xfrm>
              <a:off x="6210898" y="4743531"/>
              <a:ext cx="390240" cy="59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6" name="CustomShape 10"/>
            <p:cNvSpPr/>
            <p:nvPr/>
          </p:nvSpPr>
          <p:spPr>
            <a:xfrm>
              <a:off x="6601138" y="5038731"/>
              <a:ext cx="8478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headEnd type="triangl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5950258" y="5335371"/>
              <a:ext cx="12290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000000"/>
                  </a:solidFill>
                  <a:latin typeface="Calibri"/>
                </a:rPr>
                <a:t>RPi_Server </a:t>
              </a:r>
              <a:endParaRPr lang="pt-PT" sz="1800" b="0" strike="noStrike" spc="-1">
                <a:latin typeface="Arial"/>
              </a:endParaRPr>
            </a:p>
          </p:txBody>
        </p:sp>
        <p:sp>
          <p:nvSpPr>
            <p:cNvPr id="248" name="CustomShape 12"/>
            <p:cNvSpPr/>
            <p:nvPr/>
          </p:nvSpPr>
          <p:spPr>
            <a:xfrm>
              <a:off x="8297098" y="4849011"/>
              <a:ext cx="531720" cy="581040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CustomShape 13"/>
            <p:cNvSpPr/>
            <p:nvPr/>
          </p:nvSpPr>
          <p:spPr>
            <a:xfrm>
              <a:off x="8051938" y="5138811"/>
              <a:ext cx="244800" cy="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CustomShape 14"/>
            <p:cNvSpPr/>
            <p:nvPr/>
          </p:nvSpPr>
          <p:spPr>
            <a:xfrm>
              <a:off x="4918498" y="4611051"/>
              <a:ext cx="1082520" cy="111672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1" name="Imagem 89"/>
            <p:cNvPicPr/>
            <p:nvPr/>
          </p:nvPicPr>
          <p:blipFill>
            <a:blip r:embed="rId5"/>
            <a:stretch/>
          </p:blipFill>
          <p:spPr>
            <a:xfrm>
              <a:off x="5001658" y="4704651"/>
              <a:ext cx="942480" cy="713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2" name="CustomShape 15"/>
            <p:cNvSpPr/>
            <p:nvPr/>
          </p:nvSpPr>
          <p:spPr>
            <a:xfrm>
              <a:off x="4927138" y="5373171"/>
              <a:ext cx="10011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000000"/>
                  </a:solidFill>
                  <a:latin typeface="Calibri"/>
                </a:rPr>
                <a:t>FastAPI</a:t>
              </a:r>
              <a:endParaRPr lang="pt-PT" sz="1800" b="0" strike="noStrike" spc="-1">
                <a:latin typeface="Arial"/>
              </a:endParaRPr>
            </a:p>
          </p:txBody>
        </p:sp>
        <p:pic>
          <p:nvPicPr>
            <p:cNvPr id="253" name="Imagem 93"/>
            <p:cNvPicPr/>
            <p:nvPr/>
          </p:nvPicPr>
          <p:blipFill>
            <a:blip r:embed="rId6"/>
            <a:stretch/>
          </p:blipFill>
          <p:spPr>
            <a:xfrm>
              <a:off x="2917618" y="4683771"/>
              <a:ext cx="1380600" cy="97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5" name="Imagem 120"/>
            <p:cNvPicPr/>
            <p:nvPr/>
          </p:nvPicPr>
          <p:blipFill>
            <a:blip r:embed="rId7"/>
            <a:stretch/>
          </p:blipFill>
          <p:spPr>
            <a:xfrm>
              <a:off x="8306098" y="4898691"/>
              <a:ext cx="501120" cy="501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6" name="CustomShape 17"/>
            <p:cNvSpPr/>
            <p:nvPr/>
          </p:nvSpPr>
          <p:spPr>
            <a:xfrm>
              <a:off x="7381978" y="5159691"/>
              <a:ext cx="6321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000000"/>
                  </a:solidFill>
                  <a:latin typeface="Calibri"/>
                </a:rPr>
                <a:t>Uno</a:t>
              </a:r>
              <a:endParaRPr lang="pt-PT" sz="1800" b="0" strike="noStrike" spc="-1">
                <a:latin typeface="Arial"/>
              </a:endParaRPr>
            </a:p>
          </p:txBody>
        </p:sp>
        <p:pic>
          <p:nvPicPr>
            <p:cNvPr id="257" name="Imagem 85"/>
            <p:cNvPicPr/>
            <p:nvPr/>
          </p:nvPicPr>
          <p:blipFill>
            <a:blip r:embed="rId8"/>
            <a:stretch/>
          </p:blipFill>
          <p:spPr>
            <a:xfrm>
              <a:off x="6025138" y="3609891"/>
              <a:ext cx="694800" cy="76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8" name="CustomShape 18"/>
            <p:cNvSpPr/>
            <p:nvPr/>
          </p:nvSpPr>
          <p:spPr>
            <a:xfrm flipV="1">
              <a:off x="6372898" y="4372011"/>
              <a:ext cx="360" cy="36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59" name="CustomShape 19"/>
            <p:cNvSpPr/>
            <p:nvPr/>
          </p:nvSpPr>
          <p:spPr>
            <a:xfrm>
              <a:off x="4890778" y="3667851"/>
              <a:ext cx="12830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000000"/>
                  </a:solidFill>
                  <a:latin typeface="Calibri"/>
                </a:rPr>
                <a:t>DataBase</a:t>
              </a:r>
              <a:endParaRPr lang="pt-PT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000000"/>
                  </a:solidFill>
                  <a:latin typeface="Calibri"/>
                </a:rPr>
                <a:t>(sqlite)</a:t>
              </a:r>
              <a:endParaRPr lang="pt-PT" sz="1800" b="0" strike="noStrike" spc="-1">
                <a:latin typeface="Arial"/>
              </a:endParaRPr>
            </a:p>
          </p:txBody>
        </p:sp>
        <p:sp>
          <p:nvSpPr>
            <p:cNvPr id="260" name="CustomShape 20"/>
            <p:cNvSpPr/>
            <p:nvPr/>
          </p:nvSpPr>
          <p:spPr>
            <a:xfrm>
              <a:off x="2573818" y="1501731"/>
              <a:ext cx="2011680" cy="142822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263" name="CustomShape 23"/>
            <p:cNvSpPr/>
            <p:nvPr/>
          </p:nvSpPr>
          <p:spPr>
            <a:xfrm>
              <a:off x="2785858" y="1684251"/>
              <a:ext cx="244800" cy="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CustomShape 24"/>
            <p:cNvSpPr/>
            <p:nvPr/>
          </p:nvSpPr>
          <p:spPr>
            <a:xfrm>
              <a:off x="3126778" y="1501731"/>
              <a:ext cx="11642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800" b="1" strike="noStrike" spc="-1">
                  <a:solidFill>
                    <a:srgbClr val="000000"/>
                  </a:solidFill>
                  <a:latin typeface="Calibri"/>
                </a:rPr>
                <a:t>ADC</a:t>
              </a:r>
              <a:r>
                <a:rPr lang="en-GB" sz="1800" b="0" strike="noStrike" spc="-1">
                  <a:solidFill>
                    <a:srgbClr val="000000"/>
                  </a:solidFill>
                  <a:latin typeface="Calibri"/>
                </a:rPr>
                <a:t>/I2C</a:t>
              </a:r>
              <a:endParaRPr lang="pt-PT" sz="1800" b="0" strike="noStrike" spc="-1">
                <a:latin typeface="Arial"/>
              </a:endParaRPr>
            </a:p>
          </p:txBody>
        </p:sp>
        <p:sp>
          <p:nvSpPr>
            <p:cNvPr id="265" name="CustomShape 25"/>
            <p:cNvSpPr/>
            <p:nvPr/>
          </p:nvSpPr>
          <p:spPr>
            <a:xfrm flipV="1">
              <a:off x="2731138" y="2177091"/>
              <a:ext cx="309960" cy="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headEnd type="triangl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66" name="CustomShape 26"/>
            <p:cNvSpPr/>
            <p:nvPr/>
          </p:nvSpPr>
          <p:spPr>
            <a:xfrm>
              <a:off x="2966938" y="1939491"/>
              <a:ext cx="1534320" cy="532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000000"/>
                  </a:solidFill>
                  <a:latin typeface="Calibri"/>
                </a:rPr>
                <a:t>Serial Com</a:t>
              </a:r>
              <a:endParaRPr lang="pt-PT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GB" sz="1100" b="0" strike="noStrike" spc="-1">
                  <a:solidFill>
                    <a:srgbClr val="000000"/>
                  </a:solidFill>
                  <a:latin typeface="Calibri"/>
                </a:rPr>
                <a:t>(BaudRate = 9600)</a:t>
              </a:r>
              <a:endParaRPr lang="pt-PT" sz="1100" b="0" strike="noStrike" spc="-1">
                <a:latin typeface="Arial"/>
              </a:endParaRPr>
            </a:p>
          </p:txBody>
        </p:sp>
        <p:sp>
          <p:nvSpPr>
            <p:cNvPr id="40" name="CustomShape 10">
              <a:extLst>
                <a:ext uri="{FF2B5EF4-FFF2-40B4-BE49-F238E27FC236}">
                  <a16:creationId xmlns:a16="http://schemas.microsoft.com/office/drawing/2014/main" id="{D23E7177-5120-43C3-BB93-7E17677CA566}"/>
                </a:ext>
              </a:extLst>
            </p:cNvPr>
            <p:cNvSpPr/>
            <p:nvPr/>
          </p:nvSpPr>
          <p:spPr>
            <a:xfrm>
              <a:off x="4262216" y="5246192"/>
              <a:ext cx="8478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</p:grpSp>
      <p:sp>
        <p:nvSpPr>
          <p:cNvPr id="43" name="CustomShape 46">
            <a:extLst>
              <a:ext uri="{FF2B5EF4-FFF2-40B4-BE49-F238E27FC236}">
                <a16:creationId xmlns:a16="http://schemas.microsoft.com/office/drawing/2014/main" id="{A02A5904-1530-4599-A25F-BB83FA95EDBD}"/>
              </a:ext>
            </a:extLst>
          </p:cNvPr>
          <p:cNvSpPr/>
          <p:nvPr/>
        </p:nvSpPr>
        <p:spPr>
          <a:xfrm>
            <a:off x="3468716" y="2404935"/>
            <a:ext cx="676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/>
              </a:rPr>
              <a:t>Rest</a:t>
            </a:r>
            <a:endParaRPr lang="pt-PT" sz="1800" b="0" strike="noStrike" spc="-1" dirty="0">
              <a:latin typeface="Arial"/>
            </a:endParaRPr>
          </a:p>
        </p:txBody>
      </p:sp>
      <p:sp>
        <p:nvSpPr>
          <p:cNvPr id="44" name="CustomShape 41">
            <a:extLst>
              <a:ext uri="{FF2B5EF4-FFF2-40B4-BE49-F238E27FC236}">
                <a16:creationId xmlns:a16="http://schemas.microsoft.com/office/drawing/2014/main" id="{8C96F4D6-1ECD-40FF-83A6-96B11E6F57AE}"/>
              </a:ext>
            </a:extLst>
          </p:cNvPr>
          <p:cNvSpPr/>
          <p:nvPr/>
        </p:nvSpPr>
        <p:spPr>
          <a:xfrm rot="468706" flipH="1">
            <a:off x="2962781" y="2591702"/>
            <a:ext cx="36252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B05301B4-5D7B-4C89-9DDE-2EDB6EFD5F02}"/>
              </a:ext>
            </a:extLst>
          </p:cNvPr>
          <p:cNvSpPr/>
          <p:nvPr/>
        </p:nvSpPr>
        <p:spPr>
          <a:xfrm>
            <a:off x="3438131" y="6356520"/>
            <a:ext cx="5113537" cy="5011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ustomShape 5">
            <a:extLst>
              <a:ext uri="{FF2B5EF4-FFF2-40B4-BE49-F238E27FC236}">
                <a16:creationId xmlns:a16="http://schemas.microsoft.com/office/drawing/2014/main" id="{E1115213-D228-4FD4-A1E3-A26E978E45AE}"/>
              </a:ext>
            </a:extLst>
          </p:cNvPr>
          <p:cNvSpPr/>
          <p:nvPr/>
        </p:nvSpPr>
        <p:spPr>
          <a:xfrm>
            <a:off x="3438131" y="6450318"/>
            <a:ext cx="5113537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IPFN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Science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</a:t>
            </a:r>
            <a:r>
              <a:rPr lang="pt-PT" sz="1400" b="1" strike="noStrike" spc="-1" dirty="0" err="1">
                <a:solidFill>
                  <a:schemeClr val="bg1"/>
                </a:solidFill>
                <a:latin typeface="Calibri"/>
              </a:rPr>
              <a:t>Summer</a:t>
            </a:r>
            <a:r>
              <a:rPr lang="pt-PT" sz="1400" b="1" strike="noStrike" spc="-1" dirty="0">
                <a:solidFill>
                  <a:schemeClr val="bg1"/>
                </a:solidFill>
                <a:latin typeface="Calibri"/>
              </a:rPr>
              <a:t> Camp 2021 (ISSC)</a:t>
            </a:r>
            <a:endParaRPr lang="pt-PT" sz="1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519</Words>
  <Application>Microsoft Office PowerPoint</Application>
  <PresentationFormat>Ecrã Panorâmico</PresentationFormat>
  <Paragraphs>150</Paragraphs>
  <Slides>11</Slides>
  <Notes>1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Calibri Light (Títulos)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Pedro Rossa</dc:creator>
  <dc:description/>
  <cp:lastModifiedBy>Pedro Rossa</cp:lastModifiedBy>
  <cp:revision>31</cp:revision>
  <dcterms:created xsi:type="dcterms:W3CDTF">2021-09-28T20:55:30Z</dcterms:created>
  <dcterms:modified xsi:type="dcterms:W3CDTF">2021-09-29T16:58:56Z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Ecrã Panorâmico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